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2" r:id="rId3"/>
    <p:sldId id="261" r:id="rId4"/>
    <p:sldId id="276" r:id="rId5"/>
    <p:sldId id="283" r:id="rId6"/>
    <p:sldId id="268" r:id="rId7"/>
    <p:sldId id="275" r:id="rId8"/>
    <p:sldId id="286" r:id="rId9"/>
    <p:sldId id="284" r:id="rId10"/>
    <p:sldId id="285" r:id="rId11"/>
    <p:sldId id="277" r:id="rId12"/>
    <p:sldId id="287" r:id="rId13"/>
    <p:sldId id="281" r:id="rId14"/>
    <p:sldId id="282" r:id="rId15"/>
    <p:sldId id="288" r:id="rId16"/>
    <p:sldId id="289" r:id="rId17"/>
    <p:sldId id="290" r:id="rId18"/>
    <p:sldId id="291" r:id="rId19"/>
    <p:sldId id="292" r:id="rId20"/>
    <p:sldId id="266" r:id="rId21"/>
  </p:sldIdLst>
  <p:sldSz cx="18288000" cy="10287000"/>
  <p:notesSz cx="6858000" cy="9144000"/>
  <p:embeddedFontLst>
    <p:embeddedFont>
      <p:font typeface="Californian FB" panose="0207040306080B030204" pitchFamily="18" charset="0"/>
      <p:regular r:id="rId23"/>
      <p:bold r:id="rId24"/>
      <p:italic r:id="rId25"/>
    </p:embeddedFont>
    <p:embeddedFont>
      <p:font typeface="Cambria" panose="02040503050406030204" pitchFamily="18" charset="0"/>
      <p:regular r:id="rId26"/>
      <p:bold r:id="rId27"/>
      <p:italic r:id="rId28"/>
      <p:boldItalic r:id="rId29"/>
    </p:embeddedFont>
    <p:embeddedFont>
      <p:font typeface="Cambria Math" panose="02040503050406030204" pitchFamily="18" charset="0"/>
      <p:regular r:id="rId30"/>
    </p:embeddedFont>
    <p:embeddedFont>
      <p:font typeface="Glacial Indifference" panose="020B0604020202020204" charset="0"/>
      <p:regular r:id="rId31"/>
    </p:embeddedFont>
    <p:embeddedFont>
      <p:font typeface="Glacial Indifference Bold" panose="020B0604020202020204" charset="0"/>
      <p:regular r:id="rId32"/>
      <p:bold r:id="rId33"/>
    </p:embeddedFont>
    <p:embeddedFont>
      <p:font typeface="League Spartan" panose="020B060402020202020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2FE9DD-911A-43E8-BD94-83507316C931}">
          <p14:sldIdLst>
            <p14:sldId id="256"/>
            <p14:sldId id="262"/>
            <p14:sldId id="261"/>
            <p14:sldId id="276"/>
            <p14:sldId id="283"/>
          </p14:sldIdLst>
        </p14:section>
        <p14:section name="Ramp" id="{8DBFBD27-E5EA-49AA-A09D-8E2DB24D8294}">
          <p14:sldIdLst>
            <p14:sldId id="268"/>
            <p14:sldId id="275"/>
            <p14:sldId id="286"/>
            <p14:sldId id="284"/>
            <p14:sldId id="285"/>
            <p14:sldId id="277"/>
            <p14:sldId id="287"/>
            <p14:sldId id="281"/>
            <p14:sldId id="282"/>
            <p14:sldId id="288"/>
            <p14:sldId id="289"/>
            <p14:sldId id="290"/>
            <p14:sldId id="291"/>
            <p14:sldId id="292"/>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AFCBC-35B2-44DD-9505-4753524FCBB1}" v="192" dt="2026-01-30T09:54:48.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1" autoAdjust="0"/>
    <p:restoredTop sz="94626" autoAdjust="0"/>
  </p:normalViewPr>
  <p:slideViewPr>
    <p:cSldViewPr>
      <p:cViewPr varScale="1">
        <p:scale>
          <a:sx n="59" d="100"/>
          <a:sy n="59" d="100"/>
        </p:scale>
        <p:origin x="91" y="103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3BE99-8D0C-4C17-A1B2-1F27C789D887}" type="datetimeFigureOut">
              <a:rPr lang="en-IN" smtClean="0"/>
              <a:t>31-01-2026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D41C2-CD58-4DA2-B752-68FFFA351A53}" type="slidenum">
              <a:rPr lang="en-IN" smtClean="0"/>
              <a:t>‹#›</a:t>
            </a:fld>
            <a:endParaRPr lang="en-IN"/>
          </a:p>
        </p:txBody>
      </p:sp>
    </p:spTree>
    <p:extLst>
      <p:ext uri="{BB962C8B-B14F-4D97-AF65-F5344CB8AC3E}">
        <p14:creationId xmlns:p14="http://schemas.microsoft.com/office/powerpoint/2010/main" val="2792805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BD41C2-CD58-4DA2-B752-68FFFA351A53}" type="slidenum">
              <a:rPr lang="en-IN" smtClean="0"/>
              <a:t>6</a:t>
            </a:fld>
            <a:endParaRPr lang="en-IN"/>
          </a:p>
        </p:txBody>
      </p:sp>
    </p:spTree>
    <p:extLst>
      <p:ext uri="{BB962C8B-B14F-4D97-AF65-F5344CB8AC3E}">
        <p14:creationId xmlns:p14="http://schemas.microsoft.com/office/powerpoint/2010/main" val="47654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BD41C2-CD58-4DA2-B752-68FFFA351A53}" type="slidenum">
              <a:rPr lang="en-IN" smtClean="0"/>
              <a:t>18</a:t>
            </a:fld>
            <a:endParaRPr lang="en-IN"/>
          </a:p>
        </p:txBody>
      </p:sp>
    </p:spTree>
    <p:extLst>
      <p:ext uri="{BB962C8B-B14F-4D97-AF65-F5344CB8AC3E}">
        <p14:creationId xmlns:p14="http://schemas.microsoft.com/office/powerpoint/2010/main" val="212855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C5EE5-5E97-CA7D-A985-399869AB8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7AB68-50D3-A265-8AD8-4CC1818B2981}"/>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703C34BC-CA9B-EE6F-2F44-49AFE4F79C2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1DEC23E-5A79-D110-F200-9D1016026455}"/>
              </a:ext>
            </a:extLst>
          </p:cNvPr>
          <p:cNvSpPr>
            <a:spLocks noGrp="1"/>
          </p:cNvSpPr>
          <p:nvPr>
            <p:ph type="sldNum" sz="quarter" idx="5"/>
          </p:nvPr>
        </p:nvSpPr>
        <p:spPr/>
        <p:txBody>
          <a:bodyPr/>
          <a:lstStyle/>
          <a:p>
            <a:fld id="{D8BD41C2-CD58-4DA2-B752-68FFFA351A53}" type="slidenum">
              <a:rPr lang="en-IN" smtClean="0"/>
              <a:t>19</a:t>
            </a:fld>
            <a:endParaRPr lang="en-IN"/>
          </a:p>
        </p:txBody>
      </p:sp>
    </p:spTree>
    <p:extLst>
      <p:ext uri="{BB962C8B-B14F-4D97-AF65-F5344CB8AC3E}">
        <p14:creationId xmlns:p14="http://schemas.microsoft.com/office/powerpoint/2010/main" val="128434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extLst>
                <a:ext uri="{BEBA8EAE-BF5A-486C-A8C5-ECC9F3942E4B}">
                  <a14:imgProps xmlns:a14="http://schemas.microsoft.com/office/drawing/2010/main">
                    <a14:imgLayer r:embed="rId3">
                      <a14:imgEffect>
                        <a14:colorTemperature colorTemp="7566"/>
                      </a14:imgEffect>
                      <a14:imgEffect>
                        <a14:saturation sat="118000"/>
                      </a14:imgEffect>
                    </a14:imgLayer>
                  </a14:imgProps>
                </a:ext>
              </a:extLst>
            </a:blip>
            <a:stretch>
              <a:fillRect t="-84310" b="-84310"/>
            </a:stretch>
          </a:blipFill>
          <a:effectLst>
            <a:glow>
              <a:schemeClr val="accent1">
                <a:alpha val="40000"/>
              </a:schemeClr>
            </a:glow>
          </a:effectLst>
        </p:spPr>
        <p:txBody>
          <a:bodyPr/>
          <a:lstStyle/>
          <a:p>
            <a:endParaRPr lang="en-IN" sz="4800" dirty="0">
              <a:solidFill>
                <a:schemeClr val="bg1"/>
              </a:solidFill>
            </a:endParaRPr>
          </a:p>
        </p:txBody>
      </p:sp>
      <p:grpSp>
        <p:nvGrpSpPr>
          <p:cNvPr id="3" name="Group 3"/>
          <p:cNvGrpSpPr/>
          <p:nvPr/>
        </p:nvGrpSpPr>
        <p:grpSpPr>
          <a:xfrm>
            <a:off x="91135" y="6560578"/>
            <a:ext cx="11658600" cy="1844516"/>
            <a:chOff x="0" y="-38100"/>
            <a:chExt cx="3436991" cy="482683"/>
          </a:xfrm>
        </p:grpSpPr>
        <p:sp>
          <p:nvSpPr>
            <p:cNvPr id="4" name="Freeform 4"/>
            <p:cNvSpPr/>
            <p:nvPr/>
          </p:nvSpPr>
          <p:spPr>
            <a:xfrm>
              <a:off x="97362" y="218438"/>
              <a:ext cx="3339629" cy="226145"/>
            </a:xfrm>
            <a:custGeom>
              <a:avLst/>
              <a:gdLst/>
              <a:ahLst/>
              <a:cxnLst/>
              <a:rect l="l" t="t" r="r" b="b"/>
              <a:pathLst>
                <a:path w="3339629" h="226145">
                  <a:moveTo>
                    <a:pt x="37265" y="0"/>
                  </a:moveTo>
                  <a:lnTo>
                    <a:pt x="3302364" y="0"/>
                  </a:lnTo>
                  <a:cubicBezTo>
                    <a:pt x="3312247" y="0"/>
                    <a:pt x="3321726" y="3926"/>
                    <a:pt x="3328715" y="10915"/>
                  </a:cubicBezTo>
                  <a:cubicBezTo>
                    <a:pt x="3335703" y="17903"/>
                    <a:pt x="3339629" y="27382"/>
                    <a:pt x="3339629" y="37265"/>
                  </a:cubicBezTo>
                  <a:lnTo>
                    <a:pt x="3339629" y="188880"/>
                  </a:lnTo>
                  <a:cubicBezTo>
                    <a:pt x="3339629" y="198763"/>
                    <a:pt x="3335703" y="208242"/>
                    <a:pt x="3328715" y="215230"/>
                  </a:cubicBezTo>
                  <a:cubicBezTo>
                    <a:pt x="3321726" y="222219"/>
                    <a:pt x="3312247" y="226145"/>
                    <a:pt x="3302364" y="226145"/>
                  </a:cubicBezTo>
                  <a:lnTo>
                    <a:pt x="37265" y="226145"/>
                  </a:lnTo>
                  <a:cubicBezTo>
                    <a:pt x="16684" y="226145"/>
                    <a:pt x="0" y="209461"/>
                    <a:pt x="0" y="188880"/>
                  </a:cubicBezTo>
                  <a:lnTo>
                    <a:pt x="0" y="37265"/>
                  </a:lnTo>
                  <a:cubicBezTo>
                    <a:pt x="0" y="27382"/>
                    <a:pt x="3926" y="17903"/>
                    <a:pt x="10915" y="10915"/>
                  </a:cubicBezTo>
                  <a:cubicBezTo>
                    <a:pt x="17903" y="3926"/>
                    <a:pt x="27382" y="0"/>
                    <a:pt x="37265" y="0"/>
                  </a:cubicBezTo>
                  <a:close/>
                </a:path>
              </a:pathLst>
            </a:custGeom>
            <a:solidFill>
              <a:srgbClr val="000000">
                <a:alpha val="0"/>
              </a:srgbClr>
            </a:solidFill>
            <a:ln w="28575" cap="rnd">
              <a:solidFill>
                <a:srgbClr val="FFFFFF"/>
              </a:solidFill>
              <a:prstDash val="solid"/>
              <a:round/>
            </a:ln>
          </p:spPr>
          <p:txBody>
            <a:bodyPr/>
            <a:lstStyle/>
            <a:p>
              <a:endParaRPr lang="en-IN" dirty="0"/>
            </a:p>
          </p:txBody>
        </p:sp>
        <p:sp>
          <p:nvSpPr>
            <p:cNvPr id="5" name="TextBox 5"/>
            <p:cNvSpPr txBox="1"/>
            <p:nvPr/>
          </p:nvSpPr>
          <p:spPr>
            <a:xfrm>
              <a:off x="0" y="-38100"/>
              <a:ext cx="3339630" cy="26424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03115" y="1435422"/>
            <a:ext cx="9234642" cy="1218347"/>
          </a:xfrm>
          <a:prstGeom prst="rect">
            <a:avLst/>
          </a:prstGeom>
        </p:spPr>
        <p:txBody>
          <a:bodyPr lIns="0" tIns="0" rIns="0" bIns="0" rtlCol="0" anchor="t">
            <a:spAutoFit/>
          </a:bodyPr>
          <a:lstStyle/>
          <a:p>
            <a:pPr algn="l">
              <a:lnSpc>
                <a:spcPts val="11383"/>
              </a:lnSpc>
            </a:pPr>
            <a:r>
              <a:rPr lang="en-US" sz="3600" b="1" dirty="0">
                <a:solidFill>
                  <a:srgbClr val="FFFF00"/>
                </a:solidFill>
                <a:ea typeface="League Spartan"/>
                <a:cs typeface="League Spartan"/>
                <a:sym typeface="League Spartan"/>
              </a:rPr>
              <a:t>VIGNANA JYOTHI INSTITUTE OF MANAGAMENT</a:t>
            </a:r>
          </a:p>
        </p:txBody>
      </p:sp>
      <p:grpSp>
        <p:nvGrpSpPr>
          <p:cNvPr id="7" name="Group 7"/>
          <p:cNvGrpSpPr/>
          <p:nvPr/>
        </p:nvGrpSpPr>
        <p:grpSpPr>
          <a:xfrm>
            <a:off x="10682749" y="-2656753"/>
            <a:ext cx="10454398" cy="9231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31" r="-24931"/>
              </a:stretch>
            </a:blipFill>
            <a:ln w="161925" cap="sq">
              <a:solidFill>
                <a:srgbClr val="FFFFFF"/>
              </a:solidFill>
              <a:prstDash val="solid"/>
              <a:miter/>
            </a:ln>
          </p:spPr>
          <p:txBody>
            <a:bodyPr/>
            <a:lstStyle/>
            <a:p>
              <a:endParaRPr lang="en-IN"/>
            </a:p>
          </p:txBody>
        </p:sp>
      </p:grpSp>
      <p:sp>
        <p:nvSpPr>
          <p:cNvPr id="16" name="TextBox 16"/>
          <p:cNvSpPr txBox="1"/>
          <p:nvPr/>
        </p:nvSpPr>
        <p:spPr>
          <a:xfrm>
            <a:off x="-156203" y="7790151"/>
            <a:ext cx="12483535" cy="396904"/>
          </a:xfrm>
          <a:prstGeom prst="rect">
            <a:avLst/>
          </a:prstGeom>
        </p:spPr>
        <p:txBody>
          <a:bodyPr wrap="square" lIns="0" tIns="0" rIns="0" bIns="0" rtlCol="0" anchor="t">
            <a:spAutoFit/>
          </a:bodyPr>
          <a:lstStyle/>
          <a:p>
            <a:pPr algn="ctr">
              <a:lnSpc>
                <a:spcPts val="3017"/>
              </a:lnSpc>
            </a:pPr>
            <a:r>
              <a:rPr lang="en-US" sz="3200" dirty="0">
                <a:solidFill>
                  <a:schemeClr val="bg1"/>
                </a:solidFill>
              </a:rPr>
              <a:t>Chrysalis – Knowledge, Creativity &amp; A Night Full of Beats </a:t>
            </a:r>
          </a:p>
        </p:txBody>
      </p:sp>
      <p:sp>
        <p:nvSpPr>
          <p:cNvPr id="17" name="TextBox 17"/>
          <p:cNvSpPr txBox="1"/>
          <p:nvPr/>
        </p:nvSpPr>
        <p:spPr>
          <a:xfrm>
            <a:off x="5120149" y="7229572"/>
            <a:ext cx="4551570" cy="506528"/>
          </a:xfrm>
          <a:prstGeom prst="rect">
            <a:avLst/>
          </a:prstGeom>
        </p:spPr>
        <p:txBody>
          <a:bodyPr lIns="0" tIns="0" rIns="0" bIns="0" rtlCol="0" anchor="t">
            <a:spAutoFit/>
          </a:bodyPr>
          <a:lstStyle/>
          <a:p>
            <a:pPr algn="l">
              <a:lnSpc>
                <a:spcPts val="3817"/>
              </a:lnSpc>
            </a:pPr>
            <a:r>
              <a:rPr lang="en-US" sz="3817" dirty="0">
                <a:solidFill>
                  <a:srgbClr val="FFFFFF"/>
                </a:solidFill>
                <a:latin typeface="Glacial Indifference"/>
                <a:ea typeface="Glacial Indifference"/>
                <a:cs typeface="Glacial Indifference"/>
                <a:sym typeface="Glacial Indifference"/>
              </a:rPr>
              <a:t> </a:t>
            </a:r>
          </a:p>
        </p:txBody>
      </p:sp>
      <p:pic>
        <p:nvPicPr>
          <p:cNvPr id="30" name="Picture 29">
            <a:extLst>
              <a:ext uri="{FF2B5EF4-FFF2-40B4-BE49-F238E27FC236}">
                <a16:creationId xmlns:a16="http://schemas.microsoft.com/office/drawing/2014/main" id="{5684BEE2-B388-2FDB-275F-849355D56AD2}"/>
              </a:ext>
            </a:extLst>
          </p:cNvPr>
          <p:cNvPicPr>
            <a:picLocks noChangeAspect="1"/>
          </p:cNvPicPr>
          <p:nvPr/>
        </p:nvPicPr>
        <p:blipFill>
          <a:blip r:embed="rId5">
            <a:extLst>
              <a:ext uri="{28A0092B-C50C-407E-A947-70E740481C1C}">
                <a14:useLocalDpi xmlns:a14="http://schemas.microsoft.com/office/drawing/2010/main" val="0"/>
              </a:ext>
            </a:extLst>
          </a:blip>
          <a:srcRect t="19243" b="25478"/>
          <a:stretch>
            <a:fillRect/>
          </a:stretch>
        </p:blipFill>
        <p:spPr>
          <a:xfrm>
            <a:off x="256266" y="191274"/>
            <a:ext cx="1267485" cy="720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2E22BEB8-F93C-426C-5323-6AD61B3ED1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3442" y="152906"/>
            <a:ext cx="797540" cy="797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a:extLst>
              <a:ext uri="{FF2B5EF4-FFF2-40B4-BE49-F238E27FC236}">
                <a16:creationId xmlns:a16="http://schemas.microsoft.com/office/drawing/2014/main" id="{652E9EB0-6AC9-4275-A872-8F840F8340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456" y="121945"/>
            <a:ext cx="839549" cy="8395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extBox 6">
            <a:extLst>
              <a:ext uri="{FF2B5EF4-FFF2-40B4-BE49-F238E27FC236}">
                <a16:creationId xmlns:a16="http://schemas.microsoft.com/office/drawing/2014/main" id="{5FAA527D-ED9A-C8B9-8B7A-2DF57B4CE8F6}"/>
              </a:ext>
            </a:extLst>
          </p:cNvPr>
          <p:cNvSpPr txBox="1"/>
          <p:nvPr/>
        </p:nvSpPr>
        <p:spPr>
          <a:xfrm>
            <a:off x="3810000" y="2306813"/>
            <a:ext cx="9041012" cy="1327286"/>
          </a:xfrm>
          <a:prstGeom prst="rect">
            <a:avLst/>
          </a:prstGeom>
        </p:spPr>
        <p:txBody>
          <a:bodyPr wrap="square" lIns="0" tIns="0" rIns="0" bIns="0" rtlCol="0" anchor="t">
            <a:spAutoFit/>
          </a:bodyPr>
          <a:lstStyle/>
          <a:p>
            <a:pPr algn="l">
              <a:lnSpc>
                <a:spcPts val="11383"/>
              </a:lnSpc>
            </a:pPr>
            <a:r>
              <a:rPr lang="en-US" sz="6600" b="1" dirty="0">
                <a:solidFill>
                  <a:schemeClr val="bg1"/>
                </a:solidFill>
                <a:latin typeface="Californian FB" panose="0207040306080B030204" pitchFamily="18" charset="0"/>
                <a:ea typeface="League Spartan"/>
                <a:cs typeface="League Spartan"/>
                <a:sym typeface="League Spartan"/>
              </a:rPr>
              <a:t>MILAN 8.0</a:t>
            </a:r>
          </a:p>
        </p:txBody>
      </p:sp>
      <p:sp>
        <p:nvSpPr>
          <p:cNvPr id="37" name="TextBox 6">
            <a:extLst>
              <a:ext uri="{FF2B5EF4-FFF2-40B4-BE49-F238E27FC236}">
                <a16:creationId xmlns:a16="http://schemas.microsoft.com/office/drawing/2014/main" id="{B199D50A-1405-A6A0-5C85-59DE58C17D19}"/>
              </a:ext>
            </a:extLst>
          </p:cNvPr>
          <p:cNvSpPr txBox="1"/>
          <p:nvPr/>
        </p:nvSpPr>
        <p:spPr>
          <a:xfrm>
            <a:off x="872171" y="4773419"/>
            <a:ext cx="10096529" cy="2996269"/>
          </a:xfrm>
          <a:prstGeom prst="rect">
            <a:avLst/>
          </a:prstGeom>
        </p:spPr>
        <p:txBody>
          <a:bodyPr wrap="square" lIns="0" tIns="0" rIns="0" bIns="0" rtlCol="0" anchor="t">
            <a:spAutoFit/>
          </a:bodyPr>
          <a:lstStyle/>
          <a:p>
            <a:pPr algn="ctr">
              <a:lnSpc>
                <a:spcPts val="11383"/>
              </a:lnSpc>
            </a:pPr>
            <a:r>
              <a:rPr lang="en-US" sz="11383" dirty="0">
                <a:solidFill>
                  <a:schemeClr val="bg2"/>
                </a:solidFill>
                <a:latin typeface="League Spartan"/>
                <a:ea typeface="League Spartan"/>
                <a:cs typeface="League Spartan"/>
                <a:sym typeface="League Spartan"/>
              </a:rPr>
              <a:t>CHRYSALIS</a:t>
            </a:r>
          </a:p>
          <a:p>
            <a:pPr algn="ctr">
              <a:lnSpc>
                <a:spcPts val="11383"/>
              </a:lnSpc>
            </a:pPr>
            <a:r>
              <a:rPr lang="en-US" sz="11383" dirty="0">
                <a:solidFill>
                  <a:schemeClr val="bg2"/>
                </a:solidFill>
                <a:latin typeface="League Spartan"/>
                <a:ea typeface="League Spartan"/>
                <a:cs typeface="League Spartan"/>
                <a:sym typeface="League Spartan"/>
              </a:rPr>
              <a:t>2026</a:t>
            </a:r>
          </a:p>
        </p:txBody>
      </p:sp>
      <p:pic>
        <p:nvPicPr>
          <p:cNvPr id="41" name="Picture 40">
            <a:extLst>
              <a:ext uri="{FF2B5EF4-FFF2-40B4-BE49-F238E27FC236}">
                <a16:creationId xmlns:a16="http://schemas.microsoft.com/office/drawing/2014/main" id="{5F75F680-FACF-0849-E0A6-DB7D3AC715E8}"/>
              </a:ext>
            </a:extLst>
          </p:cNvPr>
          <p:cNvPicPr>
            <a:picLocks noChangeAspect="1"/>
          </p:cNvPicPr>
          <p:nvPr/>
        </p:nvPicPr>
        <p:blipFill>
          <a:blip r:embed="rId8">
            <a:extLst>
              <a:ext uri="{28A0092B-C50C-407E-A947-70E740481C1C}">
                <a14:useLocalDpi xmlns:a14="http://schemas.microsoft.com/office/drawing/2010/main" val="0"/>
              </a:ext>
            </a:extLst>
          </a:blip>
          <a:srcRect l="-840" t="35994" r="840" b="38764"/>
          <a:stretch>
            <a:fillRect/>
          </a:stretch>
        </p:blipFill>
        <p:spPr>
          <a:xfrm>
            <a:off x="11447780" y="-57311"/>
            <a:ext cx="6216934" cy="15692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16">
            <a:extLst>
              <a:ext uri="{FF2B5EF4-FFF2-40B4-BE49-F238E27FC236}">
                <a16:creationId xmlns:a16="http://schemas.microsoft.com/office/drawing/2014/main" id="{3DB9DD98-8225-153E-D323-7CE1FC53A74A}"/>
              </a:ext>
            </a:extLst>
          </p:cNvPr>
          <p:cNvSpPr txBox="1"/>
          <p:nvPr/>
        </p:nvSpPr>
        <p:spPr>
          <a:xfrm>
            <a:off x="12166488" y="6990628"/>
            <a:ext cx="6100380" cy="2739211"/>
          </a:xfrm>
          <a:prstGeom prst="rect">
            <a:avLst/>
          </a:prstGeom>
        </p:spPr>
        <p:txBody>
          <a:bodyPr wrap="square" lIns="0" tIns="0" rIns="0" bIns="0" rtlCol="0" anchor="t">
            <a:spAutoFit/>
          </a:bodyPr>
          <a:lstStyle/>
          <a:p>
            <a:pPr algn="ctr">
              <a:lnSpc>
                <a:spcPts val="3017"/>
              </a:lnSpc>
            </a:pPr>
            <a:r>
              <a:rPr lang="en-US" sz="3200" b="1" u="sng" dirty="0">
                <a:solidFill>
                  <a:srgbClr val="FFFF00"/>
                </a:solidFill>
              </a:rPr>
              <a:t>Head Co-</a:t>
            </a:r>
            <a:r>
              <a:rPr lang="en-US" sz="3200" b="1" u="sng" dirty="0" err="1">
                <a:solidFill>
                  <a:srgbClr val="FFFF00"/>
                </a:solidFill>
              </a:rPr>
              <a:t>Ordinators</a:t>
            </a:r>
            <a:r>
              <a:rPr lang="en-US" sz="3200" b="1" u="sng" dirty="0">
                <a:solidFill>
                  <a:srgbClr val="FFFF00"/>
                </a:solidFill>
              </a:rPr>
              <a:t>:</a:t>
            </a:r>
          </a:p>
          <a:p>
            <a:pPr algn="ctr">
              <a:lnSpc>
                <a:spcPts val="3017"/>
              </a:lnSpc>
            </a:pPr>
            <a:endParaRPr lang="en-US" sz="3200" b="1" u="sng" dirty="0">
              <a:solidFill>
                <a:srgbClr val="FFFF00"/>
              </a:solidFill>
            </a:endParaRPr>
          </a:p>
          <a:p>
            <a:r>
              <a:rPr lang="en-US" sz="3200" b="1" dirty="0">
                <a:solidFill>
                  <a:schemeClr val="bg1"/>
                </a:solidFill>
              </a:rPr>
              <a:t>Sara Praneeth : 		79939 31713</a:t>
            </a:r>
          </a:p>
          <a:p>
            <a:r>
              <a:rPr lang="en-US" sz="3200" b="1" dirty="0">
                <a:solidFill>
                  <a:schemeClr val="bg1"/>
                </a:solidFill>
              </a:rPr>
              <a:t>Kotte Harshitha :	87121 43102 </a:t>
            </a:r>
          </a:p>
          <a:p>
            <a:r>
              <a:rPr lang="en-US" sz="3200" b="1" dirty="0" err="1">
                <a:solidFill>
                  <a:schemeClr val="bg1"/>
                </a:solidFill>
              </a:rPr>
              <a:t>Mallai</a:t>
            </a:r>
            <a:r>
              <a:rPr lang="en-US" sz="3200" b="1" dirty="0">
                <a:solidFill>
                  <a:schemeClr val="bg1"/>
                </a:solidFill>
              </a:rPr>
              <a:t> Charan : 		99491 62851</a:t>
            </a:r>
          </a:p>
          <a:p>
            <a:r>
              <a:rPr lang="en-US" sz="3200" b="1" dirty="0">
                <a:solidFill>
                  <a:schemeClr val="bg1"/>
                </a:solidFill>
              </a:rPr>
              <a:t>Annika Rao :		96186 82968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A7C73-BE79-1C44-8D3D-83E5545EEF7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B5F7481-A23A-55AA-D219-260FE0C4990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2" name="Freeform 2">
            <a:extLst>
              <a:ext uri="{FF2B5EF4-FFF2-40B4-BE49-F238E27FC236}">
                <a16:creationId xmlns:a16="http://schemas.microsoft.com/office/drawing/2014/main" id="{3A4DFBE3-6C2B-8EAA-E3A7-963BBD3550E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B36FD904-A355-DAA5-BD15-62D34ADA9599}"/>
              </a:ext>
            </a:extLst>
          </p:cNvPr>
          <p:cNvSpPr txBox="1"/>
          <p:nvPr/>
        </p:nvSpPr>
        <p:spPr>
          <a:xfrm>
            <a:off x="3174034" y="0"/>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Photography Competition</a:t>
            </a:r>
          </a:p>
        </p:txBody>
      </p:sp>
      <p:sp>
        <p:nvSpPr>
          <p:cNvPr id="14" name="TextBox 10">
            <a:extLst>
              <a:ext uri="{FF2B5EF4-FFF2-40B4-BE49-F238E27FC236}">
                <a16:creationId xmlns:a16="http://schemas.microsoft.com/office/drawing/2014/main" id="{500FFF41-DC62-CD36-49C5-23B15CDC0393}"/>
              </a:ext>
            </a:extLst>
          </p:cNvPr>
          <p:cNvSpPr txBox="1"/>
          <p:nvPr/>
        </p:nvSpPr>
        <p:spPr>
          <a:xfrm>
            <a:off x="5334000" y="1429860"/>
            <a:ext cx="12243558" cy="426079"/>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a:t>
            </a:r>
            <a:r>
              <a:rPr lang="en-IN" sz="3600" b="1" dirty="0">
                <a:solidFill>
                  <a:schemeClr val="bg1"/>
                </a:solidFill>
                <a:latin typeface="Cambria" panose="02040503050406030204" pitchFamily="18" charset="0"/>
                <a:ea typeface="Cambria" panose="02040503050406030204" pitchFamily="18" charset="0"/>
              </a:rPr>
              <a:t>Where passion meets precision”</a:t>
            </a:r>
            <a:r>
              <a:rPr lang="en-US" sz="3600" b="1" dirty="0">
                <a:solidFill>
                  <a:schemeClr val="bg1"/>
                </a:solidFill>
                <a:latin typeface="Cambria" panose="02040503050406030204" pitchFamily="18" charset="0"/>
                <a:ea typeface="Cambria" panose="02040503050406030204" pitchFamily="18" charset="0"/>
              </a:rPr>
              <a:t> </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5" name="TextBox 10">
            <a:extLst>
              <a:ext uri="{FF2B5EF4-FFF2-40B4-BE49-F238E27FC236}">
                <a16:creationId xmlns:a16="http://schemas.microsoft.com/office/drawing/2014/main" id="{276DA803-DC52-72BA-62D9-B7C93258C8A0}"/>
              </a:ext>
            </a:extLst>
          </p:cNvPr>
          <p:cNvSpPr txBox="1"/>
          <p:nvPr/>
        </p:nvSpPr>
        <p:spPr>
          <a:xfrm>
            <a:off x="746391" y="2088271"/>
            <a:ext cx="5246370" cy="833562"/>
          </a:xfrm>
          <a:prstGeom prst="rect">
            <a:avLst/>
          </a:prstGeom>
        </p:spPr>
        <p:txBody>
          <a:bodyPr lIns="0" tIns="0" rIns="0" bIns="0" rtlCol="0" anchor="t">
            <a:spAutoFit/>
          </a:bodyPr>
          <a:lstStyle/>
          <a:p>
            <a:pPr>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Event Guidelines</a:t>
            </a:r>
            <a:endParaRPr lang="en-US" sz="3600" b="1" dirty="0">
              <a:solidFill>
                <a:schemeClr val="accent6">
                  <a:lumMod val="75000"/>
                </a:schemeClr>
              </a:solidFill>
            </a:endParaRPr>
          </a:p>
          <a:p>
            <a:pPr algn="l">
              <a:lnSpc>
                <a:spcPts val="3217"/>
              </a:lnSpc>
            </a:pPr>
            <a:r>
              <a:rPr lang="en-US" sz="3600" b="1" u="sng" dirty="0">
                <a:solidFill>
                  <a:srgbClr val="FFFFFF"/>
                </a:solidFill>
                <a:latin typeface="Glacial Indifference Bold"/>
                <a:ea typeface="Glacial Indifference Bold"/>
                <a:cs typeface="Glacial Indifference Bold"/>
                <a:sym typeface="Glacial Indifference Bold"/>
              </a:rPr>
              <a:t> </a:t>
            </a:r>
          </a:p>
        </p:txBody>
      </p:sp>
      <p:sp>
        <p:nvSpPr>
          <p:cNvPr id="16" name="TextBox 11">
            <a:extLst>
              <a:ext uri="{FF2B5EF4-FFF2-40B4-BE49-F238E27FC236}">
                <a16:creationId xmlns:a16="http://schemas.microsoft.com/office/drawing/2014/main" id="{D8905378-6AF0-6A7A-E072-987E575F53FE}"/>
              </a:ext>
            </a:extLst>
          </p:cNvPr>
          <p:cNvSpPr txBox="1"/>
          <p:nvPr/>
        </p:nvSpPr>
        <p:spPr>
          <a:xfrm>
            <a:off x="746391" y="2893999"/>
            <a:ext cx="11369409" cy="5262979"/>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3600" b="1" dirty="0">
                <a:solidFill>
                  <a:schemeClr val="bg1"/>
                </a:solidFill>
                <a:latin typeface="Cambria" panose="02040503050406030204" pitchFamily="18" charset="0"/>
                <a:ea typeface="Cambria" panose="02040503050406030204" pitchFamily="18" charset="0"/>
              </a:rPr>
              <a:t>Round-1</a:t>
            </a:r>
            <a:r>
              <a:rPr lang="en-US" sz="3600" dirty="0">
                <a:solidFill>
                  <a:schemeClr val="bg1"/>
                </a:solidFill>
                <a:latin typeface="Cambria" panose="02040503050406030204" pitchFamily="18" charset="0"/>
                <a:ea typeface="Cambria" panose="02040503050406030204" pitchFamily="18" charset="0"/>
              </a:rPr>
              <a:t> Each individual must take a candid picture.</a:t>
            </a:r>
          </a:p>
          <a:p>
            <a:pPr marL="571500" indent="-571500">
              <a:buFont typeface="Arial" panose="020B0604020202020204" pitchFamily="34" charset="0"/>
              <a:buChar char="•"/>
            </a:pPr>
            <a:r>
              <a:rPr lang="en-US" sz="3600" b="1" dirty="0">
                <a:solidFill>
                  <a:schemeClr val="bg1"/>
                </a:solidFill>
                <a:latin typeface="Cambria" panose="02040503050406030204" pitchFamily="18" charset="0"/>
                <a:ea typeface="Cambria" panose="02040503050406030204" pitchFamily="18" charset="0"/>
              </a:rPr>
              <a:t>Round-2</a:t>
            </a:r>
            <a:r>
              <a:rPr lang="en-US" sz="3600" dirty="0">
                <a:solidFill>
                  <a:schemeClr val="bg1"/>
                </a:solidFill>
                <a:latin typeface="Cambria" panose="02040503050406030204" pitchFamily="18" charset="0"/>
                <a:ea typeface="Cambria" panose="02040503050406030204" pitchFamily="18" charset="0"/>
              </a:rPr>
              <a:t> Each qualified individual must take a portrait picture. </a:t>
            </a:r>
          </a:p>
          <a:p>
            <a:pPr marL="571500" indent="-571500">
              <a:buFont typeface="Arial" panose="020B0604020202020204" pitchFamily="34" charset="0"/>
              <a:buChar char="•"/>
            </a:pPr>
            <a:r>
              <a:rPr lang="en-US" sz="3600" b="1" dirty="0">
                <a:solidFill>
                  <a:schemeClr val="bg1"/>
                </a:solidFill>
                <a:latin typeface="Cambria" panose="02040503050406030204" pitchFamily="18" charset="0"/>
                <a:ea typeface="Cambria" panose="02040503050406030204" pitchFamily="18" charset="0"/>
              </a:rPr>
              <a:t>Round-3</a:t>
            </a:r>
            <a:r>
              <a:rPr lang="en-US" sz="3600" dirty="0">
                <a:solidFill>
                  <a:schemeClr val="bg1"/>
                </a:solidFill>
                <a:latin typeface="Cambria" panose="02040503050406030204" pitchFamily="18" charset="0"/>
                <a:ea typeface="Cambria" panose="02040503050406030204" pitchFamily="18" charset="0"/>
              </a:rPr>
              <a:t> Each qualified individual must take a picture with a message-oriented theme which they need to explain.</a:t>
            </a:r>
          </a:p>
          <a:p>
            <a:pPr marL="571500" indent="-571500">
              <a:buFont typeface="Arial" panose="020B0604020202020204" pitchFamily="34" charset="0"/>
              <a:buChar char="•"/>
            </a:pPr>
            <a:r>
              <a:rPr lang="en-US" sz="3600" dirty="0">
                <a:solidFill>
                  <a:schemeClr val="bg1"/>
                </a:solidFill>
                <a:latin typeface="Cambria" panose="02040503050406030204" pitchFamily="18" charset="0"/>
                <a:ea typeface="Cambria" panose="02040503050406030204" pitchFamily="18" charset="0"/>
              </a:rPr>
              <a:t>3 rounds will be conducted </a:t>
            </a:r>
          </a:p>
          <a:p>
            <a:pPr marL="571500" indent="-571500">
              <a:buFont typeface="Arial" panose="020B0604020202020204" pitchFamily="34" charset="0"/>
              <a:buChar char="•"/>
            </a:pPr>
            <a:endParaRPr lang="en-US" sz="3600" b="1" dirty="0">
              <a:solidFill>
                <a:schemeClr val="bg1"/>
              </a:solidFill>
              <a:latin typeface="Cambria" panose="02040503050406030204" pitchFamily="18" charset="0"/>
              <a:ea typeface="Cambria" panose="02040503050406030204" pitchFamily="18" charset="0"/>
            </a:endParaRPr>
          </a:p>
          <a:p>
            <a:r>
              <a:rPr lang="en-IN" sz="3600" b="1" dirty="0">
                <a:solidFill>
                  <a:srgbClr val="FFFF00"/>
                </a:solidFill>
              </a:rPr>
              <a:t>Registration Fee- Rs.200/-</a:t>
            </a:r>
            <a:endParaRPr lang="en-US" sz="3600" b="1" dirty="0">
              <a:solidFill>
                <a:srgbClr val="FFFF00"/>
              </a:solidFill>
              <a:ea typeface="Cambria" panose="02040503050406030204" pitchFamily="18" charset="0"/>
            </a:endParaRPr>
          </a:p>
        </p:txBody>
      </p:sp>
      <p:pic>
        <p:nvPicPr>
          <p:cNvPr id="18" name="Picture 17">
            <a:extLst>
              <a:ext uri="{FF2B5EF4-FFF2-40B4-BE49-F238E27FC236}">
                <a16:creationId xmlns:a16="http://schemas.microsoft.com/office/drawing/2014/main" id="{08265165-D1ED-21BA-A89B-306981FD9EE3}"/>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22" name="Picture 2" descr="Mobile photography competition Photos - Download Free High-Quality Pictures  | Freepik">
            <a:extLst>
              <a:ext uri="{FF2B5EF4-FFF2-40B4-BE49-F238E27FC236}">
                <a16:creationId xmlns:a16="http://schemas.microsoft.com/office/drawing/2014/main" id="{F44F2067-5D97-7EC4-9426-E2100F3C35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84" t="17813" r="48" b="4179"/>
          <a:stretch>
            <a:fillRect/>
          </a:stretch>
        </p:blipFill>
        <p:spPr bwMode="auto">
          <a:xfrm>
            <a:off x="12028170" y="3225507"/>
            <a:ext cx="6172200" cy="36705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133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7008-3412-0F77-6D19-64EA696C66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825061-95D4-9603-EA7B-8423E86DCD7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3" name="Title 2">
            <a:extLst>
              <a:ext uri="{FF2B5EF4-FFF2-40B4-BE49-F238E27FC236}">
                <a16:creationId xmlns:a16="http://schemas.microsoft.com/office/drawing/2014/main" id="{A0C0648E-E75D-1FD2-55AA-0A42FDEAD2EB}"/>
              </a:ext>
            </a:extLst>
          </p:cNvPr>
          <p:cNvSpPr>
            <a:spLocks noGrp="1"/>
          </p:cNvSpPr>
          <p:nvPr>
            <p:ph type="title"/>
          </p:nvPr>
        </p:nvSpPr>
        <p:spPr>
          <a:xfrm>
            <a:off x="1697076" y="1309401"/>
            <a:ext cx="14249400" cy="3200400"/>
          </a:xfrm>
        </p:spPr>
        <p:txBody>
          <a:bodyPr>
            <a:normAutofit/>
          </a:bodyPr>
          <a:lstStyle/>
          <a:p>
            <a:r>
              <a:rPr lang="en-US" sz="9600" b="1" dirty="0">
                <a:solidFill>
                  <a:srgbClr val="FFFF00"/>
                </a:solidFill>
                <a:latin typeface="Cambria Math" panose="02040503050406030204" pitchFamily="18" charset="0"/>
                <a:ea typeface="Cambria Math" panose="02040503050406030204" pitchFamily="18" charset="0"/>
              </a:rPr>
              <a:t>Academic Competitions</a:t>
            </a:r>
            <a:br>
              <a:rPr lang="en-US" sz="9600" b="1" dirty="0">
                <a:solidFill>
                  <a:srgbClr val="FFFF00"/>
                </a:solidFill>
                <a:latin typeface="Cambria Math" panose="02040503050406030204" pitchFamily="18" charset="0"/>
                <a:ea typeface="Cambria Math" panose="02040503050406030204" pitchFamily="18" charset="0"/>
              </a:rPr>
            </a:br>
            <a:r>
              <a:rPr lang="en-US" sz="9600" dirty="0">
                <a:solidFill>
                  <a:schemeClr val="accent6">
                    <a:lumMod val="75000"/>
                  </a:schemeClr>
                </a:solidFill>
                <a:latin typeface="Cambria Math" panose="02040503050406030204" pitchFamily="18" charset="0"/>
                <a:ea typeface="Cambria Math" panose="02040503050406030204" pitchFamily="18" charset="0"/>
              </a:rPr>
              <a:t>CONTENT</a:t>
            </a:r>
            <a:endParaRPr lang="en-IN" sz="9600" b="1" dirty="0">
              <a:solidFill>
                <a:schemeClr val="bg1"/>
              </a:solidFill>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id="{4BC52196-4ACE-25F4-18F8-64072666BEDF}"/>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3692583" y="43257"/>
            <a:ext cx="4507787" cy="11378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11">
            <a:extLst>
              <a:ext uri="{FF2B5EF4-FFF2-40B4-BE49-F238E27FC236}">
                <a16:creationId xmlns:a16="http://schemas.microsoft.com/office/drawing/2014/main" id="{A2ED33C4-8D2F-91E8-0E2F-CBE5382C5FFE}"/>
              </a:ext>
            </a:extLst>
          </p:cNvPr>
          <p:cNvSpPr txBox="1"/>
          <p:nvPr/>
        </p:nvSpPr>
        <p:spPr>
          <a:xfrm>
            <a:off x="5486400" y="4509801"/>
            <a:ext cx="7063182" cy="3593869"/>
          </a:xfrm>
          <a:prstGeom prst="rect">
            <a:avLst/>
          </a:prstGeom>
        </p:spPr>
        <p:txBody>
          <a:bodyPr wrap="square" lIns="0" tIns="0" rIns="0" bIns="0" rtlCol="0" anchor="t">
            <a:spAutoFit/>
          </a:bodyPr>
          <a:lstStyle/>
          <a:p>
            <a:pPr>
              <a:lnSpc>
                <a:spcPct val="150000"/>
              </a:lnSpc>
            </a:pPr>
            <a:r>
              <a:rPr lang="en-US" sz="4000" b="1" dirty="0">
                <a:solidFill>
                  <a:schemeClr val="bg1"/>
                </a:solidFill>
                <a:latin typeface="Cambria Math" panose="02040503050406030204" pitchFamily="18" charset="0"/>
                <a:ea typeface="Cambria Math" panose="02040503050406030204" pitchFamily="18" charset="0"/>
              </a:rPr>
              <a:t>01. MARKETING (MAD)</a:t>
            </a:r>
            <a:br>
              <a:rPr lang="en-US" sz="4000" b="1" dirty="0">
                <a:solidFill>
                  <a:schemeClr val="bg1"/>
                </a:solidFill>
                <a:latin typeface="Cambria Math" panose="02040503050406030204" pitchFamily="18" charset="0"/>
                <a:ea typeface="Cambria Math" panose="02040503050406030204" pitchFamily="18" charset="0"/>
              </a:rPr>
            </a:br>
            <a:r>
              <a:rPr lang="en-US" sz="4000" b="1" dirty="0">
                <a:solidFill>
                  <a:schemeClr val="bg1"/>
                </a:solidFill>
                <a:latin typeface="Cambria Math" panose="02040503050406030204" pitchFamily="18" charset="0"/>
                <a:ea typeface="Cambria Math" panose="02040503050406030204" pitchFamily="18" charset="0"/>
              </a:rPr>
              <a:t>02. OPERATIONS (OPTIMOPS)</a:t>
            </a:r>
            <a:br>
              <a:rPr lang="en-US" sz="4000" b="1" dirty="0">
                <a:solidFill>
                  <a:schemeClr val="bg1"/>
                </a:solidFill>
                <a:latin typeface="Cambria Math" panose="02040503050406030204" pitchFamily="18" charset="0"/>
                <a:ea typeface="Cambria Math" panose="02040503050406030204" pitchFamily="18" charset="0"/>
              </a:rPr>
            </a:br>
            <a:r>
              <a:rPr lang="en-US" sz="4000" b="1" dirty="0">
                <a:solidFill>
                  <a:schemeClr val="bg1"/>
                </a:solidFill>
                <a:latin typeface="Cambria Math" panose="02040503050406030204" pitchFamily="18" charset="0"/>
                <a:ea typeface="Cambria Math" panose="02040503050406030204" pitchFamily="18" charset="0"/>
              </a:rPr>
              <a:t>03. HR (HUMANEERS)</a:t>
            </a:r>
            <a:br>
              <a:rPr lang="en-US" sz="4000" b="1" dirty="0">
                <a:solidFill>
                  <a:schemeClr val="bg1"/>
                </a:solidFill>
                <a:latin typeface="Cambria Math" panose="02040503050406030204" pitchFamily="18" charset="0"/>
                <a:ea typeface="Cambria Math" panose="02040503050406030204" pitchFamily="18" charset="0"/>
              </a:rPr>
            </a:br>
            <a:r>
              <a:rPr lang="en-US" sz="4000" b="1" dirty="0">
                <a:solidFill>
                  <a:schemeClr val="bg1"/>
                </a:solidFill>
                <a:latin typeface="Cambria Math" panose="02040503050406030204" pitchFamily="18" charset="0"/>
                <a:ea typeface="Cambria Math" panose="02040503050406030204" pitchFamily="18" charset="0"/>
              </a:rPr>
              <a:t>04. FINANCE (FINFUNDA)</a:t>
            </a:r>
            <a:endParaRPr lang="en-IN" sz="4000" b="1" dirty="0"/>
          </a:p>
        </p:txBody>
      </p:sp>
    </p:spTree>
    <p:extLst>
      <p:ext uri="{BB962C8B-B14F-4D97-AF65-F5344CB8AC3E}">
        <p14:creationId xmlns:p14="http://schemas.microsoft.com/office/powerpoint/2010/main" val="4213404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CCE38-4B04-0FCF-9F56-751B8974176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728ED9-37FA-672C-6262-87F87B9F0FB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2" name="Freeform 2">
            <a:extLst>
              <a:ext uri="{FF2B5EF4-FFF2-40B4-BE49-F238E27FC236}">
                <a16:creationId xmlns:a16="http://schemas.microsoft.com/office/drawing/2014/main" id="{638539C3-5445-4625-D4D6-836D648FF6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CF787F48-3133-55CC-479A-8C585CC510FC}"/>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Marketing Event (MAD)</a:t>
            </a:r>
          </a:p>
        </p:txBody>
      </p:sp>
      <p:sp>
        <p:nvSpPr>
          <p:cNvPr id="16" name="TextBox 11">
            <a:extLst>
              <a:ext uri="{FF2B5EF4-FFF2-40B4-BE49-F238E27FC236}">
                <a16:creationId xmlns:a16="http://schemas.microsoft.com/office/drawing/2014/main" id="{C6C5C447-4EE8-3AD6-1EF4-DFF094CD8445}"/>
              </a:ext>
            </a:extLst>
          </p:cNvPr>
          <p:cNvSpPr txBox="1"/>
          <p:nvPr/>
        </p:nvSpPr>
        <p:spPr>
          <a:xfrm>
            <a:off x="477783" y="1542514"/>
            <a:ext cx="16992600" cy="8048998"/>
          </a:xfrm>
          <a:prstGeom prst="rect">
            <a:avLst/>
          </a:prstGeom>
        </p:spPr>
        <p:txBody>
          <a:bodyPr wrap="square" lIns="0" tIns="0" rIns="0" bIns="0" rtlCol="0" anchor="t">
            <a:spAutoFit/>
          </a:bodyPr>
          <a:lstStyle/>
          <a:p>
            <a:pPr>
              <a:lnSpc>
                <a:spcPct val="150000"/>
              </a:lnSpc>
            </a:pPr>
            <a:r>
              <a:rPr lang="en-US" sz="3200" b="1" u="sng" dirty="0">
                <a:solidFill>
                  <a:schemeClr val="accent6">
                    <a:lumMod val="60000"/>
                    <a:lumOff val="40000"/>
                  </a:schemeClr>
                </a:solidFill>
                <a:latin typeface="+mj-lt"/>
              </a:rPr>
              <a:t>Round 1:  Audio Brand Identification (Screening Round) </a:t>
            </a:r>
          </a:p>
          <a:p>
            <a:pPr>
              <a:lnSpc>
                <a:spcPct val="150000"/>
              </a:lnSpc>
            </a:pPr>
            <a:r>
              <a:rPr lang="en-US" sz="3200" b="1" u="sng" dirty="0">
                <a:solidFill>
                  <a:srgbClr val="FFFF00"/>
                </a:solidFill>
                <a:latin typeface="+mj-lt"/>
              </a:rPr>
              <a:t>Objective:</a:t>
            </a:r>
            <a:r>
              <a:rPr lang="en-US" sz="3200" b="1" dirty="0">
                <a:solidFill>
                  <a:srgbClr val="FFFF00"/>
                </a:solidFill>
                <a:latin typeface="+mj-lt"/>
              </a:rPr>
              <a:t> </a:t>
            </a:r>
            <a:r>
              <a:rPr lang="en-US" sz="3200" b="1" dirty="0">
                <a:solidFill>
                  <a:schemeClr val="bg1"/>
                </a:solidFill>
                <a:latin typeface="+mj-lt"/>
              </a:rPr>
              <a:t>To test participants brand recall and advertising awareness.</a:t>
            </a:r>
          </a:p>
          <a:p>
            <a:pPr>
              <a:lnSpc>
                <a:spcPct val="150000"/>
              </a:lnSpc>
            </a:pPr>
            <a:r>
              <a:rPr lang="en-US" sz="3200" b="1" u="sng" dirty="0">
                <a:solidFill>
                  <a:srgbClr val="FFFF00"/>
                </a:solidFill>
                <a:latin typeface="+mj-lt"/>
              </a:rPr>
              <a:t>Rules: </a:t>
            </a:r>
          </a:p>
          <a:p>
            <a:pPr>
              <a:lnSpc>
                <a:spcPct val="150000"/>
              </a:lnSpc>
            </a:pPr>
            <a:r>
              <a:rPr lang="en-US" sz="3200" b="1" dirty="0">
                <a:solidFill>
                  <a:srgbClr val="FFFF00"/>
                </a:solidFill>
                <a:latin typeface="+mj-lt"/>
              </a:rPr>
              <a:t>Team Size : 2- 3 Members </a:t>
            </a:r>
          </a:p>
          <a:p>
            <a:pPr marL="742950" indent="-742950">
              <a:lnSpc>
                <a:spcPct val="150000"/>
              </a:lnSpc>
              <a:buAutoNum type="arabicPeriod"/>
            </a:pPr>
            <a:r>
              <a:rPr lang="en-US" sz="3200" dirty="0">
                <a:solidFill>
                  <a:schemeClr val="bg1"/>
                </a:solidFill>
                <a:latin typeface="+mj-lt"/>
              </a:rPr>
              <a:t>Participants will be played a series of audio clips (advertisement jingles or background music)</a:t>
            </a:r>
          </a:p>
          <a:p>
            <a:pPr marL="742950" indent="-742950">
              <a:lnSpc>
                <a:spcPct val="150000"/>
              </a:lnSpc>
              <a:buAutoNum type="arabicPeriod"/>
            </a:pPr>
            <a:r>
              <a:rPr lang="en-US" sz="3200" dirty="0">
                <a:solidFill>
                  <a:schemeClr val="bg1"/>
                </a:solidFill>
                <a:latin typeface="+mj-lt"/>
              </a:rPr>
              <a:t>Each audio clip will correspond to a product or service brand. </a:t>
            </a:r>
          </a:p>
          <a:p>
            <a:pPr marL="742950" indent="-742950">
              <a:lnSpc>
                <a:spcPct val="150000"/>
              </a:lnSpc>
              <a:buAutoNum type="arabicPeriod"/>
            </a:pPr>
            <a:r>
              <a:rPr lang="en-US" sz="3200" dirty="0">
                <a:solidFill>
                  <a:schemeClr val="bg1"/>
                </a:solidFill>
                <a:latin typeface="+mj-lt"/>
              </a:rPr>
              <a:t>Participants must correctly identify the product or service and give the answer within the allotted response time. Evaluation will be based on the number of correct identifications.</a:t>
            </a:r>
          </a:p>
          <a:p>
            <a:pPr marL="742950" indent="-742950">
              <a:lnSpc>
                <a:spcPct val="150000"/>
              </a:lnSpc>
              <a:buAutoNum type="arabicPeriod"/>
            </a:pPr>
            <a:r>
              <a:rPr lang="en-US" sz="3200" dirty="0">
                <a:solidFill>
                  <a:schemeClr val="bg1"/>
                </a:solidFill>
                <a:latin typeface="+mj-lt"/>
              </a:rPr>
              <a:t>Based on performance, a predefined number of participants will be shortlisted for Round 2.</a:t>
            </a:r>
          </a:p>
          <a:p>
            <a:pPr marL="742950" indent="-742950">
              <a:lnSpc>
                <a:spcPct val="150000"/>
              </a:lnSpc>
              <a:buAutoNum type="arabicPeriod"/>
            </a:pPr>
            <a:r>
              <a:rPr lang="en-US" sz="3200" dirty="0">
                <a:solidFill>
                  <a:schemeClr val="bg1"/>
                </a:solidFill>
                <a:latin typeface="+mj-lt"/>
              </a:rPr>
              <a:t>The decision of the judges and event coordinators will be final and binding.</a:t>
            </a:r>
          </a:p>
          <a:p>
            <a:pPr>
              <a:lnSpc>
                <a:spcPct val="150000"/>
              </a:lnSpc>
            </a:pPr>
            <a:endParaRPr lang="en-US" sz="3200" b="1" dirty="0">
              <a:solidFill>
                <a:schemeClr val="bg1"/>
              </a:solidFill>
              <a:latin typeface="+mj-lt"/>
              <a:ea typeface="Cambria" panose="02040503050406030204" pitchFamily="18" charset="0"/>
            </a:endParaRPr>
          </a:p>
        </p:txBody>
      </p:sp>
      <p:pic>
        <p:nvPicPr>
          <p:cNvPr id="18" name="Picture 17">
            <a:extLst>
              <a:ext uri="{FF2B5EF4-FFF2-40B4-BE49-F238E27FC236}">
                <a16:creationId xmlns:a16="http://schemas.microsoft.com/office/drawing/2014/main" id="{500C3B48-685D-272F-EFCB-7401A4F76454}"/>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3183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F0859-B6C8-9D57-F2F2-1EACB1E06B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E3ED0A-E58B-6DCF-ECF0-B7E95924A1A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4" name="TextBox 3">
            <a:extLst>
              <a:ext uri="{FF2B5EF4-FFF2-40B4-BE49-F238E27FC236}">
                <a16:creationId xmlns:a16="http://schemas.microsoft.com/office/drawing/2014/main" id="{8133B547-07EE-6AC1-980B-C7FE9B144EBF}"/>
              </a:ext>
            </a:extLst>
          </p:cNvPr>
          <p:cNvSpPr txBox="1"/>
          <p:nvPr/>
        </p:nvSpPr>
        <p:spPr>
          <a:xfrm>
            <a:off x="914400" y="1440021"/>
            <a:ext cx="17162517" cy="7848302"/>
          </a:xfrm>
          <a:prstGeom prst="rect">
            <a:avLst/>
          </a:prstGeom>
          <a:noFill/>
        </p:spPr>
        <p:txBody>
          <a:bodyPr wrap="square">
            <a:spAutoFit/>
          </a:bodyPr>
          <a:lstStyle/>
          <a:p>
            <a:r>
              <a:rPr lang="en-US" sz="2800" b="1" u="sng" dirty="0">
                <a:solidFill>
                  <a:schemeClr val="accent6">
                    <a:lumMod val="60000"/>
                    <a:lumOff val="40000"/>
                  </a:schemeClr>
                </a:solidFill>
              </a:rPr>
              <a:t>Round 2: Mystery Box Investor – Product Reinvention</a:t>
            </a:r>
            <a:endParaRPr lang="en-IN" sz="2800" b="1" u="sng" dirty="0">
              <a:solidFill>
                <a:schemeClr val="accent6">
                  <a:lumMod val="60000"/>
                  <a:lumOff val="40000"/>
                </a:schemeClr>
              </a:solidFill>
            </a:endParaRPr>
          </a:p>
          <a:p>
            <a:r>
              <a:rPr lang="en-US" sz="2800" b="1" u="sng" dirty="0">
                <a:solidFill>
                  <a:srgbClr val="FFFF00"/>
                </a:solidFill>
              </a:rPr>
              <a:t>Objective</a:t>
            </a:r>
            <a:r>
              <a:rPr lang="en-IN" sz="2800" b="1" dirty="0">
                <a:solidFill>
                  <a:srgbClr val="FFFF00"/>
                </a:solidFill>
              </a:rPr>
              <a:t>:</a:t>
            </a:r>
            <a:r>
              <a:rPr lang="en-IN" sz="2800" b="1" dirty="0">
                <a:solidFill>
                  <a:schemeClr val="bg1"/>
                </a:solidFill>
              </a:rPr>
              <a:t> </a:t>
            </a:r>
            <a:r>
              <a:rPr lang="en-US" sz="2800" dirty="0">
                <a:solidFill>
                  <a:schemeClr val="bg1"/>
                </a:solidFill>
              </a:rPr>
              <a:t>To evaluate participants’ ability to redesign and reposition a given product into a market-ready business concept using innovation and strategic marketing thinking.</a:t>
            </a:r>
            <a:endParaRPr lang="en-IN" sz="2800" dirty="0">
              <a:solidFill>
                <a:schemeClr val="bg1"/>
              </a:solidFill>
            </a:endParaRPr>
          </a:p>
          <a:p>
            <a:r>
              <a:rPr lang="en-US" sz="2800" b="1" u="sng" dirty="0">
                <a:solidFill>
                  <a:srgbClr val="FFFF00"/>
                </a:solidFill>
              </a:rPr>
              <a:t>Rules:</a:t>
            </a:r>
            <a:endParaRPr lang="en-IN" sz="2800" b="1" u="sng" dirty="0">
              <a:solidFill>
                <a:srgbClr val="FFFF00"/>
              </a:solidFill>
            </a:endParaRPr>
          </a:p>
          <a:p>
            <a:pPr marL="457200" lvl="0" indent="-457200">
              <a:buFont typeface="Arial" panose="020B0604020202020204" pitchFamily="34" charset="0"/>
              <a:buChar char="•"/>
            </a:pPr>
            <a:r>
              <a:rPr lang="en-US" sz="2800" dirty="0">
                <a:solidFill>
                  <a:schemeClr val="bg1"/>
                </a:solidFill>
              </a:rPr>
              <a:t>Each team will receive one product along with a market constraint.</a:t>
            </a:r>
            <a:endParaRPr lang="en-IN" sz="2800" dirty="0">
              <a:solidFill>
                <a:schemeClr val="bg1"/>
              </a:solidFill>
            </a:endParaRPr>
          </a:p>
          <a:p>
            <a:pPr marL="457200" lvl="0" indent="-457200">
              <a:buFont typeface="Arial" panose="020B0604020202020204" pitchFamily="34" charset="0"/>
              <a:buChar char="•"/>
            </a:pPr>
            <a:r>
              <a:rPr lang="en-US" sz="2800" dirty="0">
                <a:solidFill>
                  <a:schemeClr val="bg1"/>
                </a:solidFill>
              </a:rPr>
              <a:t>Teams must reimagine and upgrade the given product into a new or improved offering. Selling the product in its original form is not permitted.</a:t>
            </a:r>
            <a:endParaRPr lang="en-IN" sz="2800" dirty="0">
              <a:solidFill>
                <a:schemeClr val="bg1"/>
              </a:solidFill>
            </a:endParaRPr>
          </a:p>
          <a:p>
            <a:pPr marL="457200" lvl="0" indent="-457200">
              <a:buFont typeface="Arial" panose="020B0604020202020204" pitchFamily="34" charset="0"/>
              <a:buChar char="•"/>
            </a:pPr>
            <a:r>
              <a:rPr lang="en-US" sz="2800" dirty="0">
                <a:solidFill>
                  <a:schemeClr val="bg1"/>
                </a:solidFill>
              </a:rPr>
              <a:t>Teams will be given 5 minutes for preparation.</a:t>
            </a:r>
            <a:endParaRPr lang="en-IN" sz="2800" dirty="0">
              <a:solidFill>
                <a:schemeClr val="bg1"/>
              </a:solidFill>
            </a:endParaRPr>
          </a:p>
          <a:p>
            <a:pPr marL="457200" lvl="0" indent="-457200">
              <a:buFont typeface="Arial" panose="020B0604020202020204" pitchFamily="34" charset="0"/>
              <a:buChar char="•"/>
            </a:pPr>
            <a:r>
              <a:rPr lang="en-US" sz="2800" dirty="0">
                <a:solidFill>
                  <a:schemeClr val="bg1"/>
                </a:solidFill>
              </a:rPr>
              <a:t>Each team will get 3 minutes to present, followed by 2 minutes of judge interaction.</a:t>
            </a:r>
            <a:endParaRPr lang="en-IN" sz="2800" dirty="0">
              <a:solidFill>
                <a:schemeClr val="bg1"/>
              </a:solidFill>
            </a:endParaRPr>
          </a:p>
          <a:p>
            <a:pPr marL="457200" lvl="0" indent="-457200">
              <a:buFont typeface="Arial" panose="020B0604020202020204" pitchFamily="34" charset="0"/>
              <a:buChar char="•"/>
            </a:pPr>
            <a:r>
              <a:rPr lang="en-US" sz="2800" dirty="0">
                <a:solidFill>
                  <a:schemeClr val="bg1"/>
                </a:solidFill>
              </a:rPr>
              <a:t>Use of mobile phones or external materials is strictly prohibited.</a:t>
            </a:r>
            <a:endParaRPr lang="en-IN" sz="2800" dirty="0">
              <a:solidFill>
                <a:schemeClr val="bg1"/>
              </a:solidFill>
            </a:endParaRPr>
          </a:p>
          <a:p>
            <a:pPr marL="457200" lvl="0" indent="-457200">
              <a:buFont typeface="Arial" panose="020B0604020202020204" pitchFamily="34" charset="0"/>
              <a:buChar char="•"/>
            </a:pPr>
            <a:r>
              <a:rPr lang="en-US" sz="2800" dirty="0">
                <a:solidFill>
                  <a:schemeClr val="bg1"/>
                </a:solidFill>
              </a:rPr>
              <a:t>The decision of the judges will be final and binding.</a:t>
            </a:r>
            <a:endParaRPr lang="en-IN" sz="2800" dirty="0">
              <a:solidFill>
                <a:schemeClr val="bg1"/>
              </a:solidFill>
            </a:endParaRPr>
          </a:p>
          <a:p>
            <a:r>
              <a:rPr lang="en-US" sz="2800" b="1" u="sng" dirty="0">
                <a:solidFill>
                  <a:srgbClr val="FFFF00"/>
                </a:solidFill>
              </a:rPr>
              <a:t>Evaluation Criteria:</a:t>
            </a:r>
            <a:endParaRPr lang="en-IN" sz="2800" b="1" u="sng" dirty="0">
              <a:solidFill>
                <a:srgbClr val="FFFF00"/>
              </a:solidFill>
            </a:endParaRPr>
          </a:p>
          <a:p>
            <a:pPr lvl="0"/>
            <a:r>
              <a:rPr lang="en-US" sz="2800" dirty="0">
                <a:solidFill>
                  <a:schemeClr val="bg1"/>
                </a:solidFill>
              </a:rPr>
              <a:t>Innovation and creativity</a:t>
            </a:r>
            <a:endParaRPr lang="en-IN" sz="2800" dirty="0">
              <a:solidFill>
                <a:schemeClr val="bg1"/>
              </a:solidFill>
            </a:endParaRPr>
          </a:p>
          <a:p>
            <a:pPr lvl="0"/>
            <a:r>
              <a:rPr lang="en-US" sz="2800" dirty="0">
                <a:solidFill>
                  <a:schemeClr val="bg1"/>
                </a:solidFill>
              </a:rPr>
              <a:t>Market relevance and feasibility</a:t>
            </a:r>
            <a:endParaRPr lang="en-IN" sz="2800" dirty="0">
              <a:solidFill>
                <a:schemeClr val="bg1"/>
              </a:solidFill>
            </a:endParaRPr>
          </a:p>
          <a:p>
            <a:pPr lvl="0"/>
            <a:r>
              <a:rPr lang="en-US" sz="2800" dirty="0">
                <a:solidFill>
                  <a:schemeClr val="bg1"/>
                </a:solidFill>
              </a:rPr>
              <a:t>Branding and positioning clarity</a:t>
            </a:r>
            <a:endParaRPr lang="en-IN" sz="2800" dirty="0">
              <a:solidFill>
                <a:schemeClr val="bg1"/>
              </a:solidFill>
            </a:endParaRPr>
          </a:p>
          <a:p>
            <a:pPr lvl="0"/>
            <a:r>
              <a:rPr lang="en-US" sz="2800" dirty="0">
                <a:solidFill>
                  <a:schemeClr val="bg1"/>
                </a:solidFill>
              </a:rPr>
              <a:t>Confidence and response to judges</a:t>
            </a:r>
            <a:endParaRPr lang="en-IN" sz="2800" dirty="0">
              <a:solidFill>
                <a:schemeClr val="bg1"/>
              </a:solidFill>
            </a:endParaRPr>
          </a:p>
          <a:p>
            <a:r>
              <a:rPr lang="en-US" sz="2800" b="1" u="sng" dirty="0">
                <a:solidFill>
                  <a:srgbClr val="FFFF00"/>
                </a:solidFill>
              </a:rPr>
              <a:t>Qualification:</a:t>
            </a:r>
            <a:endParaRPr lang="en-IN" sz="2800" b="1" u="sng" dirty="0">
              <a:solidFill>
                <a:srgbClr val="FFFF00"/>
              </a:solidFill>
            </a:endParaRPr>
          </a:p>
          <a:p>
            <a:r>
              <a:rPr lang="en-US" sz="2800" dirty="0">
                <a:solidFill>
                  <a:schemeClr val="bg1"/>
                </a:solidFill>
              </a:rPr>
              <a:t>Top-performing participants will qualify for Round 3</a:t>
            </a:r>
            <a:endParaRPr lang="en-IN" sz="4000" dirty="0">
              <a:solidFill>
                <a:schemeClr val="bg1"/>
              </a:solidFill>
            </a:endParaRPr>
          </a:p>
        </p:txBody>
      </p:sp>
      <p:pic>
        <p:nvPicPr>
          <p:cNvPr id="6" name="Picture 5">
            <a:extLst>
              <a:ext uri="{FF2B5EF4-FFF2-40B4-BE49-F238E27FC236}">
                <a16:creationId xmlns:a16="http://schemas.microsoft.com/office/drawing/2014/main" id="{886F78DC-BA5C-011B-843F-A4B21ED7F583}"/>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9">
            <a:extLst>
              <a:ext uri="{FF2B5EF4-FFF2-40B4-BE49-F238E27FC236}">
                <a16:creationId xmlns:a16="http://schemas.microsoft.com/office/drawing/2014/main" id="{DAFE4666-398A-E0E3-4F8F-C7B6DF6E7C6B}"/>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Marketing Event (MAD)</a:t>
            </a:r>
          </a:p>
        </p:txBody>
      </p:sp>
    </p:spTree>
    <p:extLst>
      <p:ext uri="{BB962C8B-B14F-4D97-AF65-F5344CB8AC3E}">
        <p14:creationId xmlns:p14="http://schemas.microsoft.com/office/powerpoint/2010/main" val="3503048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0A936-16EE-44B0-C14A-D0B812FCE2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16DF20-45C2-336B-3501-3FB6A6D3FD3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pic>
        <p:nvPicPr>
          <p:cNvPr id="4" name="Picture 3">
            <a:extLst>
              <a:ext uri="{FF2B5EF4-FFF2-40B4-BE49-F238E27FC236}">
                <a16:creationId xmlns:a16="http://schemas.microsoft.com/office/drawing/2014/main" id="{9417AC79-A1D5-563D-650A-AEDE59DBB046}"/>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11">
            <a:extLst>
              <a:ext uri="{FF2B5EF4-FFF2-40B4-BE49-F238E27FC236}">
                <a16:creationId xmlns:a16="http://schemas.microsoft.com/office/drawing/2014/main" id="{4E193753-8605-E8AA-CE33-B0A6C89E3D39}"/>
              </a:ext>
            </a:extLst>
          </p:cNvPr>
          <p:cNvSpPr txBox="1"/>
          <p:nvPr/>
        </p:nvSpPr>
        <p:spPr>
          <a:xfrm>
            <a:off x="477783" y="1192612"/>
            <a:ext cx="15905217" cy="7879080"/>
          </a:xfrm>
          <a:prstGeom prst="rect">
            <a:avLst/>
          </a:prstGeom>
        </p:spPr>
        <p:txBody>
          <a:bodyPr wrap="square" lIns="0" tIns="0" rIns="0" bIns="0" rtlCol="0" anchor="t">
            <a:spAutoFit/>
          </a:bodyPr>
          <a:lstStyle/>
          <a:p>
            <a:r>
              <a:rPr lang="en-IN" sz="3200" b="1" u="sng" dirty="0">
                <a:solidFill>
                  <a:schemeClr val="accent6">
                    <a:lumMod val="60000"/>
                    <a:lumOff val="40000"/>
                  </a:schemeClr>
                </a:solidFill>
              </a:rPr>
              <a:t>Round 3: Marketing Rapid Fire – Final Round</a:t>
            </a:r>
          </a:p>
          <a:p>
            <a:r>
              <a:rPr lang="en-IN" sz="3200" b="1" dirty="0">
                <a:solidFill>
                  <a:srgbClr val="FFFF00"/>
                </a:solidFill>
              </a:rPr>
              <a:t>Objectives: </a:t>
            </a:r>
            <a:r>
              <a:rPr lang="en-IN" sz="3200" dirty="0">
                <a:solidFill>
                  <a:schemeClr val="bg1"/>
                </a:solidFill>
              </a:rPr>
              <a:t>To test quick decision-making under high-pressure situations.</a:t>
            </a:r>
          </a:p>
          <a:p>
            <a:pPr marL="457200" lvl="0" indent="-457200">
              <a:buFont typeface="Arial" panose="020B0604020202020204" pitchFamily="34" charset="0"/>
              <a:buChar char="•"/>
            </a:pPr>
            <a:r>
              <a:rPr lang="en-IN" sz="3200" dirty="0">
                <a:solidFill>
                  <a:schemeClr val="bg1"/>
                </a:solidFill>
              </a:rPr>
              <a:t>To evaluate practical marketing thinking and business instincts.</a:t>
            </a:r>
          </a:p>
          <a:p>
            <a:pPr marL="457200" lvl="0" indent="-457200">
              <a:buFont typeface="Arial" panose="020B0604020202020204" pitchFamily="34" charset="0"/>
              <a:buChar char="•"/>
            </a:pPr>
            <a:r>
              <a:rPr lang="en-IN" sz="3200" dirty="0">
                <a:solidFill>
                  <a:schemeClr val="bg1"/>
                </a:solidFill>
              </a:rPr>
              <a:t>To assess confidence, clarity, and real-world problem-solving ability.</a:t>
            </a:r>
          </a:p>
          <a:p>
            <a:pPr marL="457200" lvl="0" indent="-457200">
              <a:buFont typeface="Arial" panose="020B0604020202020204" pitchFamily="34" charset="0"/>
              <a:buChar char="•"/>
            </a:pPr>
            <a:r>
              <a:rPr lang="en-IN" sz="3200" dirty="0">
                <a:solidFill>
                  <a:schemeClr val="bg1"/>
                </a:solidFill>
              </a:rPr>
              <a:t>To identify participants who think and respond like managers in crises.</a:t>
            </a:r>
          </a:p>
          <a:p>
            <a:endParaRPr lang="en-IN" sz="3200" dirty="0">
              <a:solidFill>
                <a:schemeClr val="bg1"/>
              </a:solidFill>
            </a:endParaRPr>
          </a:p>
          <a:p>
            <a:r>
              <a:rPr lang="en-IN" sz="3200" b="1" dirty="0">
                <a:solidFill>
                  <a:srgbClr val="FFFF00"/>
                </a:solidFill>
              </a:rPr>
              <a:t>Rules:</a:t>
            </a:r>
          </a:p>
          <a:p>
            <a:pPr marL="457200" lvl="0" indent="-457200">
              <a:buFont typeface="Arial" panose="020B0604020202020204" pitchFamily="34" charset="0"/>
              <a:buChar char="•"/>
            </a:pPr>
            <a:r>
              <a:rPr lang="en-IN" sz="3200" dirty="0">
                <a:solidFill>
                  <a:schemeClr val="bg1"/>
                </a:solidFill>
              </a:rPr>
              <a:t>Top-qualified finalists will participate and stand in a single line.</a:t>
            </a:r>
          </a:p>
          <a:p>
            <a:pPr marL="457200" lvl="0" indent="-457200">
              <a:buFont typeface="Arial" panose="020B0604020202020204" pitchFamily="34" charset="0"/>
              <a:buChar char="•"/>
            </a:pPr>
            <a:r>
              <a:rPr lang="en-IN" sz="3200" dirty="0">
                <a:solidFill>
                  <a:schemeClr val="bg1"/>
                </a:solidFill>
              </a:rPr>
              <a:t>Each participant will be given </a:t>
            </a:r>
            <a:r>
              <a:rPr lang="en-IN" sz="3200" b="1" dirty="0">
                <a:solidFill>
                  <a:schemeClr val="bg1"/>
                </a:solidFill>
              </a:rPr>
              <a:t>15 seconds</a:t>
            </a:r>
            <a:r>
              <a:rPr lang="en-IN" sz="3200" dirty="0">
                <a:solidFill>
                  <a:schemeClr val="bg1"/>
                </a:solidFill>
              </a:rPr>
              <a:t> to answer each question.</a:t>
            </a:r>
          </a:p>
          <a:p>
            <a:pPr marL="457200" lvl="0" indent="-457200">
              <a:buFont typeface="Arial" panose="020B0604020202020204" pitchFamily="34" charset="0"/>
              <a:buChar char="•"/>
            </a:pPr>
            <a:r>
              <a:rPr lang="en-IN" sz="3200" dirty="0">
                <a:solidFill>
                  <a:schemeClr val="bg1"/>
                </a:solidFill>
              </a:rPr>
              <a:t>No preparation time or discussion is allowed at any stage.</a:t>
            </a:r>
          </a:p>
          <a:p>
            <a:pPr marL="457200" lvl="0" indent="-457200">
              <a:buFont typeface="Arial" panose="020B0604020202020204" pitchFamily="34" charset="0"/>
              <a:buChar char="•"/>
            </a:pPr>
            <a:r>
              <a:rPr lang="en-IN" sz="3200" dirty="0">
                <a:solidFill>
                  <a:schemeClr val="bg1"/>
                </a:solidFill>
              </a:rPr>
              <a:t>Delayed responses, repeated answers, or vague replies will lead to elimination.</a:t>
            </a:r>
          </a:p>
          <a:p>
            <a:pPr marL="457200" lvl="0" indent="-457200">
              <a:buFont typeface="Arial" panose="020B0604020202020204" pitchFamily="34" charset="0"/>
              <a:buChar char="•"/>
            </a:pPr>
            <a:r>
              <a:rPr lang="en-IN" sz="3200" dirty="0">
                <a:solidFill>
                  <a:schemeClr val="bg1"/>
                </a:solidFill>
              </a:rPr>
              <a:t>Questions will focus on crisis management, pricing decisions, consumer behaviour, promotions, and marketing strategy.</a:t>
            </a:r>
          </a:p>
          <a:p>
            <a:pPr marL="457200" lvl="0" indent="-457200">
              <a:buFont typeface="Arial" panose="020B0604020202020204" pitchFamily="34" charset="0"/>
              <a:buChar char="•"/>
            </a:pPr>
            <a:r>
              <a:rPr lang="en-IN" sz="3200" dirty="0">
                <a:solidFill>
                  <a:schemeClr val="bg1"/>
                </a:solidFill>
              </a:rPr>
              <a:t>Participants must maintain professionalism and respectful conduct throughout the round.</a:t>
            </a:r>
          </a:p>
          <a:p>
            <a:pPr marL="457200" lvl="0" indent="-457200">
              <a:buFont typeface="Arial" panose="020B0604020202020204" pitchFamily="34" charset="0"/>
              <a:buChar char="•"/>
            </a:pPr>
            <a:r>
              <a:rPr lang="en-IN" sz="3200" dirty="0">
                <a:solidFill>
                  <a:schemeClr val="bg1"/>
                </a:solidFill>
              </a:rPr>
              <a:t>Any form of misconduct will result in immediate disqualification.</a:t>
            </a:r>
          </a:p>
          <a:p>
            <a:pPr marL="457200" lvl="0" indent="-457200">
              <a:buFont typeface="Arial" panose="020B0604020202020204" pitchFamily="34" charset="0"/>
              <a:buChar char="•"/>
            </a:pPr>
            <a:r>
              <a:rPr lang="en-IN" sz="3200" dirty="0">
                <a:solidFill>
                  <a:schemeClr val="bg1"/>
                </a:solidFill>
              </a:rPr>
              <a:t>The </a:t>
            </a:r>
            <a:r>
              <a:rPr lang="en-IN" sz="3200" b="1" dirty="0">
                <a:solidFill>
                  <a:schemeClr val="bg1"/>
                </a:solidFill>
              </a:rPr>
              <a:t>last remaining participant</a:t>
            </a:r>
            <a:r>
              <a:rPr lang="en-IN" sz="3200" dirty="0">
                <a:solidFill>
                  <a:schemeClr val="bg1"/>
                </a:solidFill>
              </a:rPr>
              <a:t> will be declared the winner.</a:t>
            </a:r>
          </a:p>
        </p:txBody>
      </p:sp>
      <p:sp>
        <p:nvSpPr>
          <p:cNvPr id="6" name="TextBox 14">
            <a:extLst>
              <a:ext uri="{FF2B5EF4-FFF2-40B4-BE49-F238E27FC236}">
                <a16:creationId xmlns:a16="http://schemas.microsoft.com/office/drawing/2014/main" id="{0664989B-5A51-1C43-2AED-6FE0CCE4C9BB}"/>
              </a:ext>
            </a:extLst>
          </p:cNvPr>
          <p:cNvSpPr txBox="1"/>
          <p:nvPr/>
        </p:nvSpPr>
        <p:spPr>
          <a:xfrm>
            <a:off x="13335000" y="8447498"/>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8" name="TextBox 13">
            <a:extLst>
              <a:ext uri="{FF2B5EF4-FFF2-40B4-BE49-F238E27FC236}">
                <a16:creationId xmlns:a16="http://schemas.microsoft.com/office/drawing/2014/main" id="{7E613589-D6D1-13C4-9E6B-6F7E4283EFB4}"/>
              </a:ext>
            </a:extLst>
          </p:cNvPr>
          <p:cNvSpPr txBox="1"/>
          <p:nvPr/>
        </p:nvSpPr>
        <p:spPr>
          <a:xfrm>
            <a:off x="12954000" y="8890546"/>
            <a:ext cx="5246370" cy="1485215"/>
          </a:xfrm>
          <a:prstGeom prst="rect">
            <a:avLst/>
          </a:prstGeom>
        </p:spPr>
        <p:txBody>
          <a:bodyPr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SVS Rishitha: 	 63056 14798</a:t>
            </a:r>
          </a:p>
          <a:p>
            <a:pPr algn="l"/>
            <a:r>
              <a:rPr lang="en-US" sz="3217" dirty="0">
                <a:solidFill>
                  <a:srgbClr val="FFFFFF"/>
                </a:solidFill>
                <a:latin typeface="Glacial Indifference"/>
                <a:ea typeface="Glacial Indifference"/>
                <a:cs typeface="Glacial Indifference"/>
                <a:sym typeface="Glacial Indifference"/>
              </a:rPr>
              <a:t>Muskan Singh: 70131 24225</a:t>
            </a:r>
          </a:p>
          <a:p>
            <a:pPr algn="l"/>
            <a:endParaRPr lang="en-US" sz="3217" dirty="0">
              <a:solidFill>
                <a:srgbClr val="FFFFFF"/>
              </a:solidFill>
              <a:latin typeface="Glacial Indifference"/>
              <a:ea typeface="Glacial Indifference"/>
              <a:cs typeface="Glacial Indifference"/>
              <a:sym typeface="Glacial Indifference"/>
            </a:endParaRPr>
          </a:p>
        </p:txBody>
      </p:sp>
      <p:sp>
        <p:nvSpPr>
          <p:cNvPr id="10" name="TextBox 9">
            <a:extLst>
              <a:ext uri="{FF2B5EF4-FFF2-40B4-BE49-F238E27FC236}">
                <a16:creationId xmlns:a16="http://schemas.microsoft.com/office/drawing/2014/main" id="{52922AEB-C7B0-0F21-56D8-1C8396ADD7C1}"/>
              </a:ext>
            </a:extLst>
          </p:cNvPr>
          <p:cNvSpPr txBox="1"/>
          <p:nvPr/>
        </p:nvSpPr>
        <p:spPr>
          <a:xfrm>
            <a:off x="3657600" y="9249214"/>
            <a:ext cx="6449192" cy="584775"/>
          </a:xfrm>
          <a:prstGeom prst="rect">
            <a:avLst/>
          </a:prstGeom>
          <a:noFill/>
        </p:spPr>
        <p:txBody>
          <a:bodyPr wrap="square">
            <a:spAutoFit/>
          </a:bodyPr>
          <a:lstStyle/>
          <a:p>
            <a:r>
              <a:rPr lang="en-IN" sz="3200" b="1" dirty="0">
                <a:solidFill>
                  <a:srgbClr val="FFFF00"/>
                </a:solidFill>
              </a:rPr>
              <a:t>Registration fees per head- Rs.200/-</a:t>
            </a:r>
            <a:endParaRPr lang="en-US" sz="3200" b="1" dirty="0">
              <a:solidFill>
                <a:srgbClr val="FFFF00"/>
              </a:solidFill>
              <a:ea typeface="Cambria" panose="02040503050406030204" pitchFamily="18" charset="0"/>
            </a:endParaRPr>
          </a:p>
        </p:txBody>
      </p:sp>
      <p:sp>
        <p:nvSpPr>
          <p:cNvPr id="7" name="TextBox 9">
            <a:extLst>
              <a:ext uri="{FF2B5EF4-FFF2-40B4-BE49-F238E27FC236}">
                <a16:creationId xmlns:a16="http://schemas.microsoft.com/office/drawing/2014/main" id="{9AA77501-5069-4CA5-52D4-39E818AA11C0}"/>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Marketing Event (MAD)</a:t>
            </a:r>
          </a:p>
        </p:txBody>
      </p:sp>
    </p:spTree>
    <p:extLst>
      <p:ext uri="{BB962C8B-B14F-4D97-AF65-F5344CB8AC3E}">
        <p14:creationId xmlns:p14="http://schemas.microsoft.com/office/powerpoint/2010/main" val="2479292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2E48-7B0E-9680-4B26-9A85D3EDA8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668BA4-C3B9-8DEE-8778-04D2BB0DAE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762CD89B-B7C4-2A2E-8918-2C926450ADB5}"/>
              </a:ext>
            </a:extLst>
          </p:cNvPr>
          <p:cNvSpPr txBox="1"/>
          <p:nvPr/>
        </p:nvSpPr>
        <p:spPr>
          <a:xfrm>
            <a:off x="1676400" y="-90511"/>
            <a:ext cx="12765033" cy="1069524"/>
          </a:xfrm>
          <a:prstGeom prst="rect">
            <a:avLst/>
          </a:prstGeom>
        </p:spPr>
        <p:txBody>
          <a:bodyPr wrap="square" lIns="0" tIns="0" rIns="0" bIns="0" rtlCol="0" anchor="t">
            <a:spAutoFit/>
          </a:bodyPr>
          <a:lstStyle/>
          <a:p>
            <a:pPr algn="ctr">
              <a:lnSpc>
                <a:spcPts val="9219"/>
              </a:lnSpc>
            </a:pPr>
            <a:r>
              <a:rPr lang="en-US" sz="4800" u="sng" dirty="0">
                <a:solidFill>
                  <a:srgbClr val="FFFF00"/>
                </a:solidFill>
                <a:latin typeface="League Spartan"/>
                <a:ea typeface="League Spartan"/>
                <a:cs typeface="League Spartan"/>
                <a:sym typeface="League Spartan"/>
              </a:rPr>
              <a:t>Operations(OPTIMOPS)</a:t>
            </a:r>
          </a:p>
        </p:txBody>
      </p:sp>
      <p:sp>
        <p:nvSpPr>
          <p:cNvPr id="16" name="TextBox 11">
            <a:extLst>
              <a:ext uri="{FF2B5EF4-FFF2-40B4-BE49-F238E27FC236}">
                <a16:creationId xmlns:a16="http://schemas.microsoft.com/office/drawing/2014/main" id="{21013503-6EFC-421E-D6A0-7A7E4EE333D3}"/>
              </a:ext>
            </a:extLst>
          </p:cNvPr>
          <p:cNvSpPr txBox="1"/>
          <p:nvPr/>
        </p:nvSpPr>
        <p:spPr>
          <a:xfrm>
            <a:off x="533400" y="1181100"/>
            <a:ext cx="10896600" cy="8617744"/>
          </a:xfrm>
          <a:prstGeom prst="rect">
            <a:avLst/>
          </a:prstGeom>
        </p:spPr>
        <p:txBody>
          <a:bodyPr wrap="square" lIns="0" tIns="0" rIns="0" bIns="0" rtlCol="0" anchor="t">
            <a:spAutoFit/>
          </a:bodyPr>
          <a:lstStyle/>
          <a:p>
            <a:r>
              <a:rPr lang="en-US" sz="2800" b="1" u="sng" dirty="0">
                <a:solidFill>
                  <a:schemeClr val="accent6">
                    <a:lumMod val="60000"/>
                    <a:lumOff val="40000"/>
                  </a:schemeClr>
                </a:solidFill>
              </a:rPr>
              <a:t>The Ops-Matrix: </a:t>
            </a:r>
            <a:r>
              <a:rPr lang="en-US" sz="2800" b="1" dirty="0">
                <a:solidFill>
                  <a:schemeClr val="accent6">
                    <a:lumMod val="60000"/>
                    <a:lumOff val="40000"/>
                  </a:schemeClr>
                </a:solidFill>
              </a:rPr>
              <a:t>Optimize to Win Where theory meets the factory floor. Prove your analytical grit in this two-part operations challenge.</a:t>
            </a:r>
          </a:p>
          <a:p>
            <a:endParaRPr lang="en-US" sz="2800" b="1" dirty="0">
              <a:solidFill>
                <a:schemeClr val="bg1"/>
              </a:solidFill>
            </a:endParaRPr>
          </a:p>
          <a:p>
            <a:r>
              <a:rPr lang="en-US" sz="2800" b="1" dirty="0">
                <a:solidFill>
                  <a:srgbClr val="FFFF00"/>
                </a:solidFill>
              </a:rPr>
              <a:t>Team Size: 2–3 Member </a:t>
            </a:r>
          </a:p>
          <a:p>
            <a:r>
              <a:rPr lang="en-US" sz="2800" b="1" dirty="0">
                <a:solidFill>
                  <a:srgbClr val="FFFF00"/>
                </a:solidFill>
              </a:rPr>
              <a:t>Round 1: The Opera Quiz</a:t>
            </a:r>
          </a:p>
          <a:p>
            <a:r>
              <a:rPr lang="en-US" sz="2800" b="1" dirty="0">
                <a:solidFill>
                  <a:schemeClr val="bg1"/>
                </a:solidFill>
              </a:rPr>
              <a:t>Format: 20-question (15mins)</a:t>
            </a:r>
          </a:p>
          <a:p>
            <a:r>
              <a:rPr lang="en-US" sz="2800" b="1" dirty="0">
                <a:solidFill>
                  <a:schemeClr val="bg1"/>
                </a:solidFill>
              </a:rPr>
              <a:t>Focus: Core concepts of Operations and Supply Chain Management.</a:t>
            </a:r>
          </a:p>
          <a:p>
            <a:r>
              <a:rPr lang="en-US" sz="2800" b="1" dirty="0">
                <a:solidFill>
                  <a:schemeClr val="bg1"/>
                </a:solidFill>
              </a:rPr>
              <a:t>Top 6 teams are qualified to next round</a:t>
            </a:r>
          </a:p>
          <a:p>
            <a:endParaRPr lang="en-US" sz="2800" b="1" dirty="0">
              <a:solidFill>
                <a:schemeClr val="bg1"/>
              </a:solidFill>
            </a:endParaRPr>
          </a:p>
          <a:p>
            <a:r>
              <a:rPr lang="en-US" sz="2800" b="1" dirty="0">
                <a:solidFill>
                  <a:srgbClr val="FFFF00"/>
                </a:solidFill>
              </a:rPr>
              <a:t>Round 2: The Simulation</a:t>
            </a:r>
          </a:p>
          <a:p>
            <a:r>
              <a:rPr lang="en-US" sz="2800" b="1" dirty="0">
                <a:solidFill>
                  <a:schemeClr val="bg1"/>
                </a:solidFill>
              </a:rPr>
              <a:t>Format: Data-driven case study.</a:t>
            </a:r>
          </a:p>
          <a:p>
            <a:r>
              <a:rPr lang="en-US" sz="2800" b="1" dirty="0">
                <a:solidFill>
                  <a:schemeClr val="bg1"/>
                </a:solidFill>
              </a:rPr>
              <a:t>Task: Arrive at the Lowest Cumulative Cost (MRP)</a:t>
            </a:r>
          </a:p>
          <a:p>
            <a:r>
              <a:rPr lang="en-US" sz="2800" b="1" dirty="0">
                <a:solidFill>
                  <a:schemeClr val="bg1"/>
                </a:solidFill>
              </a:rPr>
              <a:t>Goal: Calculate and achieve the lowest cumulative cost through optimized flow.</a:t>
            </a:r>
          </a:p>
          <a:p>
            <a:r>
              <a:rPr lang="en-US" sz="2800" b="1" dirty="0">
                <a:solidFill>
                  <a:schemeClr val="bg1"/>
                </a:solidFill>
              </a:rPr>
              <a:t>Requirement: Teams must use the provided </a:t>
            </a:r>
            <a:r>
              <a:rPr lang="en-US" sz="2800" b="1" dirty="0" err="1">
                <a:solidFill>
                  <a:schemeClr val="bg1"/>
                </a:solidFill>
              </a:rPr>
              <a:t>caselet</a:t>
            </a:r>
            <a:r>
              <a:rPr lang="en-US" sz="2800" b="1" dirty="0">
                <a:solidFill>
                  <a:schemeClr val="bg1"/>
                </a:solidFill>
              </a:rPr>
              <a:t> data to justify their answer</a:t>
            </a:r>
          </a:p>
          <a:p>
            <a:endParaRPr lang="en-US" sz="2800" b="1" dirty="0">
              <a:solidFill>
                <a:schemeClr val="bg1"/>
              </a:solidFill>
            </a:endParaRPr>
          </a:p>
          <a:p>
            <a:r>
              <a:rPr lang="en-US" sz="2800" b="1" dirty="0">
                <a:solidFill>
                  <a:srgbClr val="FFFF00"/>
                </a:solidFill>
              </a:rPr>
              <a:t>The Tie-Breaker Rule: </a:t>
            </a:r>
            <a:r>
              <a:rPr lang="en-US" sz="2800" b="1" dirty="0">
                <a:solidFill>
                  <a:schemeClr val="bg1"/>
                </a:solidFill>
              </a:rPr>
              <a:t>If two or more teams arrive at the exact same lowest cost in Round 2, their Round 1 Quiz scores will be used as the decider to crown the champion.</a:t>
            </a:r>
            <a:endParaRPr lang="en-US" sz="3200" dirty="0">
              <a:solidFill>
                <a:schemeClr val="bg1"/>
              </a:solidFill>
              <a:latin typeface="+mj-lt"/>
            </a:endParaRPr>
          </a:p>
        </p:txBody>
      </p:sp>
      <p:pic>
        <p:nvPicPr>
          <p:cNvPr id="18" name="Picture 17">
            <a:extLst>
              <a:ext uri="{FF2B5EF4-FFF2-40B4-BE49-F238E27FC236}">
                <a16:creationId xmlns:a16="http://schemas.microsoft.com/office/drawing/2014/main" id="{A1564A4D-DD12-C80A-482F-5CDEAF797B57}"/>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B9688091-BECD-7742-0BAF-64E8A15C4E70}"/>
              </a:ext>
            </a:extLst>
          </p:cNvPr>
          <p:cNvSpPr txBox="1"/>
          <p:nvPr/>
        </p:nvSpPr>
        <p:spPr>
          <a:xfrm>
            <a:off x="11696609" y="4558725"/>
            <a:ext cx="6449192" cy="584775"/>
          </a:xfrm>
          <a:prstGeom prst="rect">
            <a:avLst/>
          </a:prstGeom>
          <a:noFill/>
        </p:spPr>
        <p:txBody>
          <a:bodyPr wrap="square">
            <a:spAutoFit/>
          </a:bodyPr>
          <a:lstStyle/>
          <a:p>
            <a:r>
              <a:rPr lang="en-IN" sz="3200" b="1" dirty="0">
                <a:solidFill>
                  <a:srgbClr val="FFFF00"/>
                </a:solidFill>
              </a:rPr>
              <a:t>Registration fees per head- Rs.200/-</a:t>
            </a:r>
            <a:endParaRPr lang="en-US" sz="3200" b="1" dirty="0">
              <a:solidFill>
                <a:srgbClr val="FFFF00"/>
              </a:solidFill>
              <a:ea typeface="Cambria" panose="02040503050406030204" pitchFamily="18" charset="0"/>
            </a:endParaRPr>
          </a:p>
        </p:txBody>
      </p:sp>
      <p:sp>
        <p:nvSpPr>
          <p:cNvPr id="4" name="TextBox 14">
            <a:extLst>
              <a:ext uri="{FF2B5EF4-FFF2-40B4-BE49-F238E27FC236}">
                <a16:creationId xmlns:a16="http://schemas.microsoft.com/office/drawing/2014/main" id="{CB477EBF-8E5F-6D74-EC53-A7AE276B869B}"/>
              </a:ext>
            </a:extLst>
          </p:cNvPr>
          <p:cNvSpPr txBox="1"/>
          <p:nvPr/>
        </p:nvSpPr>
        <p:spPr>
          <a:xfrm>
            <a:off x="13277973" y="7919440"/>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5" name="TextBox 13">
            <a:extLst>
              <a:ext uri="{FF2B5EF4-FFF2-40B4-BE49-F238E27FC236}">
                <a16:creationId xmlns:a16="http://schemas.microsoft.com/office/drawing/2014/main" id="{18A400CD-8005-4BF7-2689-15CA03C35E06}"/>
              </a:ext>
            </a:extLst>
          </p:cNvPr>
          <p:cNvSpPr txBox="1"/>
          <p:nvPr/>
        </p:nvSpPr>
        <p:spPr>
          <a:xfrm>
            <a:off x="12954000" y="8499259"/>
            <a:ext cx="5246370" cy="990143"/>
          </a:xfrm>
          <a:prstGeom prst="rect">
            <a:avLst/>
          </a:prstGeom>
        </p:spPr>
        <p:txBody>
          <a:bodyPr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C. Saakshi:  79891 94934</a:t>
            </a:r>
          </a:p>
          <a:p>
            <a:pPr algn="l"/>
            <a:r>
              <a:rPr lang="en-US" sz="3217" dirty="0">
                <a:solidFill>
                  <a:srgbClr val="FFFFFF"/>
                </a:solidFill>
                <a:latin typeface="Glacial Indifference"/>
                <a:ea typeface="Glacial Indifference"/>
                <a:cs typeface="Glacial Indifference"/>
                <a:sym typeface="Glacial Indifference"/>
              </a:rPr>
              <a:t>Sahithi:	   86883 51758</a:t>
            </a:r>
          </a:p>
        </p:txBody>
      </p:sp>
    </p:spTree>
    <p:extLst>
      <p:ext uri="{BB962C8B-B14F-4D97-AF65-F5344CB8AC3E}">
        <p14:creationId xmlns:p14="http://schemas.microsoft.com/office/powerpoint/2010/main" val="415060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5FEE3-A726-F38F-BF37-166843F4826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34D5A3-D676-2AF2-0331-1564BBDF59B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2" name="Freeform 2">
            <a:extLst>
              <a:ext uri="{FF2B5EF4-FFF2-40B4-BE49-F238E27FC236}">
                <a16:creationId xmlns:a16="http://schemas.microsoft.com/office/drawing/2014/main" id="{0EAF09FC-808F-661D-ED9D-30139B08D72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DE681847-4092-1AFA-1312-26CC40095846}"/>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HR (Humaneer)</a:t>
            </a:r>
          </a:p>
        </p:txBody>
      </p:sp>
      <p:sp>
        <p:nvSpPr>
          <p:cNvPr id="16" name="TextBox 11">
            <a:extLst>
              <a:ext uri="{FF2B5EF4-FFF2-40B4-BE49-F238E27FC236}">
                <a16:creationId xmlns:a16="http://schemas.microsoft.com/office/drawing/2014/main" id="{2FAC5EE6-DAC3-A086-A544-DDAA99F6CAC0}"/>
              </a:ext>
            </a:extLst>
          </p:cNvPr>
          <p:cNvSpPr txBox="1"/>
          <p:nvPr/>
        </p:nvSpPr>
        <p:spPr>
          <a:xfrm>
            <a:off x="457201" y="1542514"/>
            <a:ext cx="15925799" cy="5109091"/>
          </a:xfrm>
          <a:prstGeom prst="rect">
            <a:avLst/>
          </a:prstGeom>
        </p:spPr>
        <p:txBody>
          <a:bodyPr wrap="square" lIns="0" tIns="0" rIns="0" bIns="0" rtlCol="0" anchor="t">
            <a:spAutoFit/>
          </a:bodyPr>
          <a:lstStyle/>
          <a:p>
            <a:pPr>
              <a:lnSpc>
                <a:spcPct val="150000"/>
              </a:lnSpc>
            </a:pPr>
            <a:r>
              <a:rPr lang="en-US" sz="3200" b="1" u="sng" dirty="0">
                <a:solidFill>
                  <a:schemeClr val="accent6">
                    <a:lumMod val="60000"/>
                    <a:lumOff val="40000"/>
                  </a:schemeClr>
                </a:solidFill>
              </a:rPr>
              <a:t>ROUND 1: TASK &amp; TARGET CHALLENGE (“Plan Smart. Act Fast. Achieve Targets”)</a:t>
            </a:r>
          </a:p>
          <a:p>
            <a:r>
              <a:rPr lang="en-US" sz="2800" b="1" dirty="0">
                <a:solidFill>
                  <a:srgbClr val="FFFF00"/>
                </a:solidFill>
              </a:rPr>
              <a:t>Task 1 : </a:t>
            </a:r>
            <a:r>
              <a:rPr lang="en-US" sz="2800" b="1" dirty="0">
                <a:solidFill>
                  <a:schemeClr val="bg1"/>
                </a:solidFill>
              </a:rPr>
              <a:t>Goal Achievement </a:t>
            </a:r>
          </a:p>
          <a:p>
            <a:r>
              <a:rPr lang="en-US" sz="2800" b="1" dirty="0">
                <a:solidFill>
                  <a:schemeClr val="bg1"/>
                </a:solidFill>
              </a:rPr>
              <a:t>Teams must solve an HR – related riddle and give a clear answer</a:t>
            </a:r>
          </a:p>
          <a:p>
            <a:endParaRPr lang="en-US" sz="2800" b="1" dirty="0">
              <a:solidFill>
                <a:schemeClr val="bg1"/>
              </a:solidFill>
            </a:endParaRPr>
          </a:p>
          <a:p>
            <a:r>
              <a:rPr lang="en-US" sz="2800" b="1" dirty="0">
                <a:solidFill>
                  <a:schemeClr val="bg1"/>
                </a:solidFill>
              </a:rPr>
              <a:t>Each team will be provided with two HR- related riddles and must answer both within a time limit of one minute .</a:t>
            </a:r>
          </a:p>
          <a:p>
            <a:r>
              <a:rPr lang="en-US" sz="2800" b="1" dirty="0">
                <a:solidFill>
                  <a:srgbClr val="FFFF00"/>
                </a:solidFill>
              </a:rPr>
              <a:t>Time limit: </a:t>
            </a:r>
            <a:r>
              <a:rPr lang="en-US" sz="2800" b="1" dirty="0">
                <a:solidFill>
                  <a:schemeClr val="bg1"/>
                </a:solidFill>
              </a:rPr>
              <a:t>8 – 10 minutes </a:t>
            </a:r>
          </a:p>
          <a:p>
            <a:r>
              <a:rPr lang="en-US" sz="2800" b="1" dirty="0">
                <a:solidFill>
                  <a:srgbClr val="FFFF00"/>
                </a:solidFill>
              </a:rPr>
              <a:t>Task 2 : </a:t>
            </a:r>
            <a:r>
              <a:rPr lang="en-US" sz="2800" b="1" dirty="0">
                <a:solidFill>
                  <a:schemeClr val="bg1"/>
                </a:solidFill>
              </a:rPr>
              <a:t>Target Execution </a:t>
            </a:r>
          </a:p>
          <a:p>
            <a:r>
              <a:rPr lang="en-US" sz="2800" b="1" dirty="0">
                <a:solidFill>
                  <a:schemeClr val="bg1"/>
                </a:solidFill>
              </a:rPr>
              <a:t>Teams must complete a physical coordination challenge requiring teamwork and collective efforts .</a:t>
            </a:r>
          </a:p>
          <a:p>
            <a:r>
              <a:rPr lang="en-US" sz="2800" b="1" dirty="0">
                <a:solidFill>
                  <a:srgbClr val="FFFF00"/>
                </a:solidFill>
              </a:rPr>
              <a:t> Time Limit : </a:t>
            </a:r>
            <a:r>
              <a:rPr lang="en-US" sz="2800" b="1" dirty="0">
                <a:solidFill>
                  <a:schemeClr val="bg1"/>
                </a:solidFill>
              </a:rPr>
              <a:t>5 minutes </a:t>
            </a:r>
          </a:p>
          <a:p>
            <a:r>
              <a:rPr lang="en-US" sz="2800" b="1" dirty="0">
                <a:solidFill>
                  <a:srgbClr val="FFFF00"/>
                </a:solidFill>
              </a:rPr>
              <a:t>Team  Size : </a:t>
            </a:r>
            <a:r>
              <a:rPr lang="en-US" sz="2800" b="1" dirty="0">
                <a:solidFill>
                  <a:schemeClr val="bg1"/>
                </a:solidFill>
              </a:rPr>
              <a:t>2- 3 members </a:t>
            </a:r>
            <a:endParaRPr lang="en-US" sz="3200" b="1" dirty="0">
              <a:solidFill>
                <a:schemeClr val="bg1"/>
              </a:solidFill>
            </a:endParaRPr>
          </a:p>
        </p:txBody>
      </p:sp>
      <p:pic>
        <p:nvPicPr>
          <p:cNvPr id="18" name="Picture 17">
            <a:extLst>
              <a:ext uri="{FF2B5EF4-FFF2-40B4-BE49-F238E27FC236}">
                <a16:creationId xmlns:a16="http://schemas.microsoft.com/office/drawing/2014/main" id="{603295AF-5002-5C70-0DCD-EB97F55ED3A6}"/>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36960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8CBB2-57A3-0498-5F88-AD173559B8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D426C8-F402-3081-8C27-F43E47EF4ED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A4979E9F-89AD-5EC2-CABA-DCC131C4A925}"/>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HR (Humaneer)</a:t>
            </a:r>
          </a:p>
        </p:txBody>
      </p:sp>
      <p:sp>
        <p:nvSpPr>
          <p:cNvPr id="16" name="TextBox 11">
            <a:extLst>
              <a:ext uri="{FF2B5EF4-FFF2-40B4-BE49-F238E27FC236}">
                <a16:creationId xmlns:a16="http://schemas.microsoft.com/office/drawing/2014/main" id="{308297CB-44F6-701A-11D2-4A0AB5A44167}"/>
              </a:ext>
            </a:extLst>
          </p:cNvPr>
          <p:cNvSpPr txBox="1"/>
          <p:nvPr/>
        </p:nvSpPr>
        <p:spPr>
          <a:xfrm>
            <a:off x="647700" y="1403195"/>
            <a:ext cx="16992600" cy="6955750"/>
          </a:xfrm>
          <a:prstGeom prst="rect">
            <a:avLst/>
          </a:prstGeom>
        </p:spPr>
        <p:txBody>
          <a:bodyPr wrap="square" lIns="0" tIns="0" rIns="0" bIns="0" rtlCol="0" anchor="t">
            <a:spAutoFit/>
          </a:bodyPr>
          <a:lstStyle/>
          <a:p>
            <a:r>
              <a:rPr lang="en-GB" sz="3200" b="1" u="sng" dirty="0">
                <a:solidFill>
                  <a:schemeClr val="accent6">
                    <a:lumMod val="75000"/>
                  </a:schemeClr>
                </a:solidFill>
              </a:rPr>
              <a:t>ROUND 2: Mind the Order</a:t>
            </a:r>
            <a:endParaRPr lang="en-IN" sz="3200" b="1" u="sng" dirty="0">
              <a:solidFill>
                <a:schemeClr val="accent6">
                  <a:lumMod val="75000"/>
                </a:schemeClr>
              </a:solidFill>
            </a:endParaRPr>
          </a:p>
          <a:p>
            <a:pPr marL="571500" indent="-571500">
              <a:buFont typeface="Arial" panose="020B0604020202020204" pitchFamily="34" charset="0"/>
              <a:buChar char="•"/>
            </a:pPr>
            <a:r>
              <a:rPr lang="en-GB" sz="3200" dirty="0">
                <a:solidFill>
                  <a:schemeClr val="bg1"/>
                </a:solidFill>
              </a:rPr>
              <a:t>In this activity, 20 blocks numbered from 1 to 20 are placed randomly on the ground.</a:t>
            </a:r>
          </a:p>
          <a:p>
            <a:pPr marL="571500" indent="-571500">
              <a:buFont typeface="Arial" panose="020B0604020202020204" pitchFamily="34" charset="0"/>
              <a:buChar char="•"/>
            </a:pPr>
            <a:r>
              <a:rPr lang="en-GB" sz="3200" dirty="0">
                <a:solidFill>
                  <a:schemeClr val="bg1"/>
                </a:solidFill>
              </a:rPr>
              <a:t>Team members must cross the blocks in numerical order, stepping on one block at a time, one member after another, while coordinating as a team.</a:t>
            </a:r>
          </a:p>
          <a:p>
            <a:pPr marL="571500" indent="-571500">
              <a:buFont typeface="Arial" panose="020B0604020202020204" pitchFamily="34" charset="0"/>
              <a:buChar char="•"/>
            </a:pPr>
            <a:r>
              <a:rPr lang="en-GB" sz="3200" dirty="0">
                <a:solidFill>
                  <a:schemeClr val="bg1"/>
                </a:solidFill>
              </a:rPr>
              <a:t>The challenge tests focus, memory, teamwork, and pressure handling.</a:t>
            </a:r>
          </a:p>
          <a:p>
            <a:pPr marL="571500" indent="-571500">
              <a:buFont typeface="Arial" panose="020B0604020202020204" pitchFamily="34" charset="0"/>
              <a:buChar char="•"/>
            </a:pPr>
            <a:r>
              <a:rPr lang="en-GB" sz="3200" dirty="0">
                <a:solidFill>
                  <a:schemeClr val="bg1"/>
                </a:solidFill>
              </a:rPr>
              <a:t>A single mistake sends the entire team back to the starting </a:t>
            </a:r>
          </a:p>
          <a:p>
            <a:endParaRPr lang="en-GB" sz="3200" dirty="0">
              <a:solidFill>
                <a:schemeClr val="bg1"/>
              </a:solidFill>
            </a:endParaRPr>
          </a:p>
          <a:p>
            <a:r>
              <a:rPr lang="en-GB" sz="3200" b="1" u="sng" dirty="0">
                <a:solidFill>
                  <a:srgbClr val="FFFF00"/>
                </a:solidFill>
              </a:rPr>
              <a:t>Rules and Regulations:</a:t>
            </a:r>
          </a:p>
          <a:p>
            <a:r>
              <a:rPr lang="en-US" sz="2800" b="1" dirty="0">
                <a:solidFill>
                  <a:schemeClr val="accent6">
                    <a:lumMod val="75000"/>
                  </a:schemeClr>
                </a:solidFill>
              </a:rPr>
              <a:t>Block Sequence Rule:</a:t>
            </a:r>
            <a:r>
              <a:rPr lang="en-US" sz="2800" dirty="0">
                <a:solidFill>
                  <a:schemeClr val="accent6">
                    <a:lumMod val="75000"/>
                  </a:schemeClr>
                </a:solidFill>
              </a:rPr>
              <a:t> </a:t>
            </a:r>
            <a:r>
              <a:rPr lang="en-US" sz="2800" dirty="0">
                <a:solidFill>
                  <a:schemeClr val="bg1"/>
                </a:solidFill>
              </a:rPr>
              <a:t>Blocks are placed randomly, and teams must step strictly in order from </a:t>
            </a:r>
            <a:r>
              <a:rPr lang="en-US" sz="2800" b="1" dirty="0">
                <a:solidFill>
                  <a:schemeClr val="bg1"/>
                </a:solidFill>
              </a:rPr>
              <a:t>1 to 20</a:t>
            </a:r>
            <a:r>
              <a:rPr lang="en-US" sz="2800" dirty="0">
                <a:solidFill>
                  <a:schemeClr val="bg1"/>
                </a:solidFill>
              </a:rPr>
              <a:t>. Any wrong step or skipped number means restarting.</a:t>
            </a:r>
          </a:p>
          <a:p>
            <a:pPr>
              <a:lnSpc>
                <a:spcPct val="150000"/>
              </a:lnSpc>
            </a:pPr>
            <a:r>
              <a:rPr lang="en-US" sz="2800" b="1" dirty="0">
                <a:solidFill>
                  <a:schemeClr val="accent6">
                    <a:lumMod val="75000"/>
                  </a:schemeClr>
                </a:solidFill>
              </a:rPr>
              <a:t>Movement Rule:</a:t>
            </a:r>
            <a:r>
              <a:rPr lang="en-US" sz="2800" dirty="0">
                <a:solidFill>
                  <a:schemeClr val="accent6">
                    <a:lumMod val="75000"/>
                  </a:schemeClr>
                </a:solidFill>
              </a:rPr>
              <a:t> </a:t>
            </a:r>
            <a:r>
              <a:rPr lang="en-US" sz="2800" dirty="0">
                <a:solidFill>
                  <a:schemeClr val="bg1"/>
                </a:solidFill>
              </a:rPr>
              <a:t>Only </a:t>
            </a:r>
            <a:r>
              <a:rPr lang="en-US" sz="2800" b="1" dirty="0">
                <a:solidFill>
                  <a:schemeClr val="bg1"/>
                </a:solidFill>
              </a:rPr>
              <a:t>one team member moves at a time</a:t>
            </a:r>
            <a:r>
              <a:rPr lang="en-US" sz="2800" dirty="0">
                <a:solidFill>
                  <a:schemeClr val="bg1"/>
                </a:solidFill>
              </a:rPr>
              <a:t>, and members must cross </a:t>
            </a:r>
            <a:r>
              <a:rPr lang="en-US" sz="2800" b="1" dirty="0">
                <a:solidFill>
                  <a:schemeClr val="bg1"/>
                </a:solidFill>
              </a:rPr>
              <a:t>one by one</a:t>
            </a:r>
            <a:r>
              <a:rPr lang="en-US" sz="2800" dirty="0">
                <a:solidFill>
                  <a:schemeClr val="bg1"/>
                </a:solidFill>
              </a:rPr>
              <a:t>, not together.</a:t>
            </a:r>
          </a:p>
          <a:p>
            <a:pPr>
              <a:lnSpc>
                <a:spcPct val="150000"/>
              </a:lnSpc>
            </a:pPr>
            <a:r>
              <a:rPr lang="en-US" sz="2800" b="1" dirty="0">
                <a:solidFill>
                  <a:schemeClr val="accent6">
                    <a:lumMod val="75000"/>
                  </a:schemeClr>
                </a:solidFill>
              </a:rPr>
              <a:t>Ground Rule: </a:t>
            </a:r>
            <a:r>
              <a:rPr lang="en-US" sz="2800" dirty="0">
                <a:solidFill>
                  <a:schemeClr val="bg1"/>
                </a:solidFill>
              </a:rPr>
              <a:t>If any member </a:t>
            </a:r>
            <a:r>
              <a:rPr lang="en-US" sz="2800" b="1" dirty="0">
                <a:solidFill>
                  <a:schemeClr val="bg1"/>
                </a:solidFill>
              </a:rPr>
              <a:t>touches the ground outside the blocks</a:t>
            </a:r>
            <a:r>
              <a:rPr lang="en-US" sz="2800" dirty="0">
                <a:solidFill>
                  <a:schemeClr val="bg1"/>
                </a:solidFill>
              </a:rPr>
              <a:t>, the team must restart from the beginning.</a:t>
            </a:r>
          </a:p>
          <a:p>
            <a:r>
              <a:rPr lang="en-US" sz="2800" b="1" dirty="0">
                <a:solidFill>
                  <a:schemeClr val="accent6">
                    <a:lumMod val="75000"/>
                  </a:schemeClr>
                </a:solidFill>
              </a:rPr>
              <a:t>Time &amp; Winning Rule:</a:t>
            </a:r>
            <a:r>
              <a:rPr lang="en-US" sz="2800" dirty="0">
                <a:solidFill>
                  <a:schemeClr val="accent6">
                    <a:lumMod val="75000"/>
                  </a:schemeClr>
                </a:solidFill>
              </a:rPr>
              <a:t> </a:t>
            </a:r>
            <a:r>
              <a:rPr lang="en-US" sz="2800" dirty="0">
                <a:solidFill>
                  <a:schemeClr val="bg1"/>
                </a:solidFill>
              </a:rPr>
              <a:t>The game is played within a </a:t>
            </a:r>
            <a:r>
              <a:rPr lang="en-US" sz="2800" b="1" dirty="0">
                <a:solidFill>
                  <a:schemeClr val="bg1"/>
                </a:solidFill>
              </a:rPr>
              <a:t>fixed time limit</a:t>
            </a:r>
            <a:r>
              <a:rPr lang="en-US" sz="2800" dirty="0">
                <a:solidFill>
                  <a:schemeClr val="bg1"/>
                </a:solidFill>
              </a:rPr>
              <a:t> (e.g., 2 minutes). The team that completes the sequence </a:t>
            </a:r>
            <a:r>
              <a:rPr lang="en-US" sz="2800" b="1" dirty="0">
                <a:solidFill>
                  <a:schemeClr val="bg1"/>
                </a:solidFill>
              </a:rPr>
              <a:t>correctly in the shortest time wins</a:t>
            </a:r>
            <a:r>
              <a:rPr lang="en-US" sz="2800" dirty="0">
                <a:solidFill>
                  <a:schemeClr val="bg1"/>
                </a:solidFill>
              </a:rPr>
              <a:t>.</a:t>
            </a:r>
            <a:endParaRPr lang="en-IN" sz="2800" dirty="0">
              <a:solidFill>
                <a:schemeClr val="bg1"/>
              </a:solidFill>
            </a:endParaRPr>
          </a:p>
        </p:txBody>
      </p:sp>
      <p:pic>
        <p:nvPicPr>
          <p:cNvPr id="18" name="Picture 17">
            <a:extLst>
              <a:ext uri="{FF2B5EF4-FFF2-40B4-BE49-F238E27FC236}">
                <a16:creationId xmlns:a16="http://schemas.microsoft.com/office/drawing/2014/main" id="{75782318-DB27-6ACB-44E9-FBAA6758EF7D}"/>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894CCEEF-7353-AD89-9BDE-570D04535994}"/>
              </a:ext>
            </a:extLst>
          </p:cNvPr>
          <p:cNvSpPr txBox="1"/>
          <p:nvPr/>
        </p:nvSpPr>
        <p:spPr>
          <a:xfrm>
            <a:off x="3049533" y="8741407"/>
            <a:ext cx="7391400" cy="646331"/>
          </a:xfrm>
          <a:prstGeom prst="rect">
            <a:avLst/>
          </a:prstGeom>
          <a:noFill/>
        </p:spPr>
        <p:txBody>
          <a:bodyPr wrap="square">
            <a:spAutoFit/>
          </a:bodyPr>
          <a:lstStyle/>
          <a:p>
            <a:r>
              <a:rPr lang="en-IN" sz="3600" b="1" dirty="0">
                <a:solidFill>
                  <a:srgbClr val="FFFF00"/>
                </a:solidFill>
              </a:rPr>
              <a:t>Registration fees per head- Rs.200/-</a:t>
            </a:r>
            <a:endParaRPr lang="en-US" sz="3600" b="1" dirty="0">
              <a:solidFill>
                <a:srgbClr val="FFFF00"/>
              </a:solidFill>
              <a:ea typeface="Cambria" panose="02040503050406030204" pitchFamily="18" charset="0"/>
            </a:endParaRPr>
          </a:p>
        </p:txBody>
      </p:sp>
      <p:sp>
        <p:nvSpPr>
          <p:cNvPr id="5" name="TextBox 14">
            <a:extLst>
              <a:ext uri="{FF2B5EF4-FFF2-40B4-BE49-F238E27FC236}">
                <a16:creationId xmlns:a16="http://schemas.microsoft.com/office/drawing/2014/main" id="{2DE2E288-E4F6-6DA5-2BC3-4714D06F9417}"/>
              </a:ext>
            </a:extLst>
          </p:cNvPr>
          <p:cNvSpPr txBox="1"/>
          <p:nvPr/>
        </p:nvSpPr>
        <p:spPr>
          <a:xfrm>
            <a:off x="12731293" y="8639960"/>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6" name="TextBox 13">
            <a:extLst>
              <a:ext uri="{FF2B5EF4-FFF2-40B4-BE49-F238E27FC236}">
                <a16:creationId xmlns:a16="http://schemas.microsoft.com/office/drawing/2014/main" id="{C5C9316C-0F1F-4510-F664-1F3B8522CBEC}"/>
              </a:ext>
            </a:extLst>
          </p:cNvPr>
          <p:cNvSpPr txBox="1"/>
          <p:nvPr/>
        </p:nvSpPr>
        <p:spPr>
          <a:xfrm>
            <a:off x="11861759" y="9053512"/>
            <a:ext cx="6389370" cy="990143"/>
          </a:xfrm>
          <a:prstGeom prst="rect">
            <a:avLst/>
          </a:prstGeom>
        </p:spPr>
        <p:txBody>
          <a:bodyPr wrap="square"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Prachi Kushwaha:  	80045 96042</a:t>
            </a:r>
          </a:p>
          <a:p>
            <a:pPr algn="l"/>
            <a:r>
              <a:rPr lang="en-US" sz="3217" dirty="0">
                <a:solidFill>
                  <a:srgbClr val="FFFFFF"/>
                </a:solidFill>
                <a:latin typeface="Glacial Indifference"/>
                <a:ea typeface="Glacial Indifference"/>
                <a:cs typeface="Glacial Indifference"/>
                <a:sym typeface="Glacial Indifference"/>
              </a:rPr>
              <a:t>YDSN Sathwika:	63021 36641</a:t>
            </a:r>
          </a:p>
        </p:txBody>
      </p:sp>
    </p:spTree>
    <p:extLst>
      <p:ext uri="{BB962C8B-B14F-4D97-AF65-F5344CB8AC3E}">
        <p14:creationId xmlns:p14="http://schemas.microsoft.com/office/powerpoint/2010/main" val="241663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D3452-4688-2A99-A957-E735F94933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AB6A74-C048-E0EF-E3F7-3E551F5728D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IN"/>
          </a:p>
        </p:txBody>
      </p:sp>
      <p:sp>
        <p:nvSpPr>
          <p:cNvPr id="13" name="TextBox 9">
            <a:extLst>
              <a:ext uri="{FF2B5EF4-FFF2-40B4-BE49-F238E27FC236}">
                <a16:creationId xmlns:a16="http://schemas.microsoft.com/office/drawing/2014/main" id="{44BDE949-9C57-2D7A-0BBE-19336EB29284}"/>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Finance (FINFUNDA)</a:t>
            </a:r>
          </a:p>
        </p:txBody>
      </p:sp>
      <p:sp>
        <p:nvSpPr>
          <p:cNvPr id="16" name="TextBox 11">
            <a:extLst>
              <a:ext uri="{FF2B5EF4-FFF2-40B4-BE49-F238E27FC236}">
                <a16:creationId xmlns:a16="http://schemas.microsoft.com/office/drawing/2014/main" id="{F857FAEE-0808-0C85-1F1E-BD01D84B272A}"/>
              </a:ext>
            </a:extLst>
          </p:cNvPr>
          <p:cNvSpPr txBox="1"/>
          <p:nvPr/>
        </p:nvSpPr>
        <p:spPr>
          <a:xfrm>
            <a:off x="477783" y="1211047"/>
            <a:ext cx="16992600" cy="8710077"/>
          </a:xfrm>
          <a:prstGeom prst="rect">
            <a:avLst/>
          </a:prstGeom>
        </p:spPr>
        <p:txBody>
          <a:bodyPr wrap="square" lIns="0" tIns="0" rIns="0" bIns="0" rtlCol="0" anchor="t">
            <a:spAutoFit/>
          </a:bodyPr>
          <a:lstStyle/>
          <a:p>
            <a:pPr>
              <a:lnSpc>
                <a:spcPct val="150000"/>
              </a:lnSpc>
            </a:pPr>
            <a:r>
              <a:rPr lang="en-US" sz="3600" b="1" u="sng" dirty="0">
                <a:solidFill>
                  <a:schemeClr val="accent6">
                    <a:lumMod val="60000"/>
                    <a:lumOff val="40000"/>
                  </a:schemeClr>
                </a:solidFill>
              </a:rPr>
              <a:t>EVENT: BASIC FINANCE QUIZ (3 ROUNDS)  Team size 3-5 members </a:t>
            </a:r>
          </a:p>
          <a:p>
            <a:r>
              <a:rPr lang="en-US" sz="3200" dirty="0">
                <a:solidFill>
                  <a:schemeClr val="bg1"/>
                </a:solidFill>
              </a:rPr>
              <a:t>This event is designed to test participants’ basic finance and accounting knowledge in a short, simple, and engaging format.</a:t>
            </a:r>
          </a:p>
          <a:p>
            <a:endParaRPr lang="en-US" sz="3200" dirty="0">
              <a:solidFill>
                <a:schemeClr val="bg1"/>
              </a:solidFill>
            </a:endParaRPr>
          </a:p>
          <a:p>
            <a:pPr>
              <a:lnSpc>
                <a:spcPct val="150000"/>
              </a:lnSpc>
            </a:pPr>
            <a:r>
              <a:rPr lang="en-US" sz="3200" b="1" dirty="0">
                <a:solidFill>
                  <a:srgbClr val="FFFF00"/>
                </a:solidFill>
              </a:rPr>
              <a:t>ROUND 1: FINANCE BASICS BLITZ</a:t>
            </a:r>
          </a:p>
          <a:p>
            <a:pPr marL="457200" indent="-457200">
              <a:buFont typeface="Arial" panose="020B0604020202020204" pitchFamily="34" charset="0"/>
              <a:buChar char="•"/>
            </a:pPr>
            <a:r>
              <a:rPr lang="en-US" sz="3200" dirty="0">
                <a:solidFill>
                  <a:schemeClr val="bg1"/>
                </a:solidFill>
              </a:rPr>
              <a:t>Format: Multiple Choice / Direct Questions</a:t>
            </a:r>
          </a:p>
          <a:p>
            <a:pPr marL="457200" indent="-457200">
              <a:buFont typeface="Arial" panose="020B0604020202020204" pitchFamily="34" charset="0"/>
              <a:buChar char="•"/>
            </a:pPr>
            <a:r>
              <a:rPr lang="en-US" sz="3200" dirty="0">
                <a:solidFill>
                  <a:schemeClr val="bg1"/>
                </a:solidFill>
              </a:rPr>
              <a:t>Topics: Assets, Liabilities, Accounting Equation, Profit &amp; Loss</a:t>
            </a:r>
            <a:br>
              <a:rPr lang="en-US" sz="3200" dirty="0">
                <a:solidFill>
                  <a:schemeClr val="bg1"/>
                </a:solidFill>
              </a:rPr>
            </a:br>
            <a:r>
              <a:rPr lang="en-US" sz="3200" dirty="0">
                <a:solidFill>
                  <a:schemeClr val="bg1"/>
                </a:solidFill>
              </a:rPr>
              <a:t>Scoring: +10 for correct answer, 0 for wrong answer</a:t>
            </a:r>
          </a:p>
          <a:p>
            <a:pPr marL="457200" indent="-457200">
              <a:buFont typeface="Arial" panose="020B0604020202020204" pitchFamily="34" charset="0"/>
              <a:buChar char="•"/>
            </a:pPr>
            <a:r>
              <a:rPr lang="en-US" sz="3200" dirty="0">
                <a:solidFill>
                  <a:schemeClr val="bg1"/>
                </a:solidFill>
              </a:rPr>
              <a:t>Time Limit: 8–10 minutes</a:t>
            </a:r>
          </a:p>
          <a:p>
            <a:pPr marL="457200" indent="-457200">
              <a:buFont typeface="Arial" panose="020B0604020202020204" pitchFamily="34" charset="0"/>
              <a:buChar char="•"/>
            </a:pPr>
            <a:endParaRPr lang="en-US" sz="3200" dirty="0">
              <a:solidFill>
                <a:schemeClr val="bg1"/>
              </a:solidFill>
            </a:endParaRPr>
          </a:p>
          <a:p>
            <a:pPr>
              <a:lnSpc>
                <a:spcPct val="150000"/>
              </a:lnSpc>
            </a:pPr>
            <a:r>
              <a:rPr lang="en-US" sz="3200" b="1" dirty="0">
                <a:solidFill>
                  <a:srgbClr val="FFFF00"/>
                </a:solidFill>
              </a:rPr>
              <a:t>ROUND 2: FINANCE SITUATION ROUND</a:t>
            </a:r>
          </a:p>
          <a:p>
            <a:pPr marL="457200" indent="-457200">
              <a:buFont typeface="Arial" panose="020B0604020202020204" pitchFamily="34" charset="0"/>
              <a:buChar char="•"/>
            </a:pPr>
            <a:r>
              <a:rPr lang="en-US" sz="3200" dirty="0">
                <a:solidFill>
                  <a:schemeClr val="bg1"/>
                </a:solidFill>
              </a:rPr>
              <a:t>Short real-life finance situations will be given</a:t>
            </a:r>
          </a:p>
          <a:p>
            <a:pPr marL="457200" indent="-457200">
              <a:buFont typeface="Arial" panose="020B0604020202020204" pitchFamily="34" charset="0"/>
              <a:buChar char="•"/>
            </a:pPr>
            <a:r>
              <a:rPr lang="en-US" sz="3200" dirty="0">
                <a:solidFill>
                  <a:schemeClr val="bg1"/>
                </a:solidFill>
              </a:rPr>
              <a:t>Teams get 30 seconds to discuss</a:t>
            </a:r>
          </a:p>
          <a:p>
            <a:pPr marL="457200" indent="-457200">
              <a:buFont typeface="Arial" panose="020B0604020202020204" pitchFamily="34" charset="0"/>
              <a:buChar char="•"/>
            </a:pPr>
            <a:r>
              <a:rPr lang="en-US" sz="3200" dirty="0">
                <a:solidFill>
                  <a:schemeClr val="bg1"/>
                </a:solidFill>
              </a:rPr>
              <a:t>Focus on application of basic concepts</a:t>
            </a:r>
          </a:p>
          <a:p>
            <a:pPr marL="457200" indent="-457200">
              <a:buFont typeface="Arial" panose="020B0604020202020204" pitchFamily="34" charset="0"/>
              <a:buChar char="•"/>
            </a:pPr>
            <a:r>
              <a:rPr lang="en-US" sz="3200" dirty="0">
                <a:solidFill>
                  <a:schemeClr val="bg1"/>
                </a:solidFill>
              </a:rPr>
              <a:t>Scoring: +20 for correct, +10</a:t>
            </a:r>
            <a:r>
              <a:rPr lang="en-US" sz="3200" dirty="0"/>
              <a:t> </a:t>
            </a:r>
            <a:r>
              <a:rPr lang="en-US" sz="3200" dirty="0">
                <a:solidFill>
                  <a:schemeClr val="bg1"/>
                </a:solidFill>
              </a:rPr>
              <a:t>for partial answer</a:t>
            </a:r>
          </a:p>
          <a:p>
            <a:pPr marL="457200" indent="-457200">
              <a:buFont typeface="Arial" panose="020B0604020202020204" pitchFamily="34" charset="0"/>
              <a:buChar char="•"/>
            </a:pPr>
            <a:r>
              <a:rPr lang="en-US" sz="3200" dirty="0">
                <a:solidFill>
                  <a:schemeClr val="bg1"/>
                </a:solidFill>
              </a:rPr>
              <a:t>Time Limit: 8–10 minutes</a:t>
            </a:r>
            <a:endParaRPr lang="en-US" sz="3200" b="1" dirty="0">
              <a:solidFill>
                <a:schemeClr val="bg1"/>
              </a:solidFill>
              <a:ea typeface="Cambria" panose="02040503050406030204" pitchFamily="18" charset="0"/>
            </a:endParaRPr>
          </a:p>
        </p:txBody>
      </p:sp>
      <p:pic>
        <p:nvPicPr>
          <p:cNvPr id="18" name="Picture 17">
            <a:extLst>
              <a:ext uri="{FF2B5EF4-FFF2-40B4-BE49-F238E27FC236}">
                <a16:creationId xmlns:a16="http://schemas.microsoft.com/office/drawing/2014/main" id="{4D5185B3-FC59-DBD1-0684-04370C2EDA18}"/>
              </a:ext>
            </a:extLst>
          </p:cNvPr>
          <p:cNvPicPr>
            <a:picLocks noChangeAspect="1"/>
          </p:cNvPicPr>
          <p:nvPr/>
        </p:nvPicPr>
        <p:blipFill>
          <a:blip r:embed="rId4">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1823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1F165-1481-4CEA-0861-58C57962E0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CBA656-DCEF-5AC2-C468-D24FC2BA23F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IN"/>
          </a:p>
        </p:txBody>
      </p:sp>
      <p:sp>
        <p:nvSpPr>
          <p:cNvPr id="13" name="TextBox 9">
            <a:extLst>
              <a:ext uri="{FF2B5EF4-FFF2-40B4-BE49-F238E27FC236}">
                <a16:creationId xmlns:a16="http://schemas.microsoft.com/office/drawing/2014/main" id="{D910E314-4E8D-1254-99D5-245183888658}"/>
              </a:ext>
            </a:extLst>
          </p:cNvPr>
          <p:cNvSpPr txBox="1"/>
          <p:nvPr/>
        </p:nvSpPr>
        <p:spPr>
          <a:xfrm>
            <a:off x="3049533" y="95357"/>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Finance (FINFUNDA)</a:t>
            </a:r>
          </a:p>
        </p:txBody>
      </p:sp>
      <p:sp>
        <p:nvSpPr>
          <p:cNvPr id="16" name="TextBox 11">
            <a:extLst>
              <a:ext uri="{FF2B5EF4-FFF2-40B4-BE49-F238E27FC236}">
                <a16:creationId xmlns:a16="http://schemas.microsoft.com/office/drawing/2014/main" id="{01608A05-0C85-02B5-F70E-F835C3603787}"/>
              </a:ext>
            </a:extLst>
          </p:cNvPr>
          <p:cNvSpPr txBox="1"/>
          <p:nvPr/>
        </p:nvSpPr>
        <p:spPr>
          <a:xfrm>
            <a:off x="477783" y="1638300"/>
            <a:ext cx="16992600" cy="5816977"/>
          </a:xfrm>
          <a:prstGeom prst="rect">
            <a:avLst/>
          </a:prstGeom>
        </p:spPr>
        <p:txBody>
          <a:bodyPr wrap="square" lIns="0" tIns="0" rIns="0" bIns="0" rtlCol="0" anchor="t">
            <a:spAutoFit/>
          </a:bodyPr>
          <a:lstStyle/>
          <a:p>
            <a:pPr>
              <a:lnSpc>
                <a:spcPct val="150000"/>
              </a:lnSpc>
            </a:pPr>
            <a:r>
              <a:rPr lang="en-US" sz="3600" b="1" dirty="0">
                <a:solidFill>
                  <a:srgbClr val="FFFF00"/>
                </a:solidFill>
              </a:rPr>
              <a:t>ROUND 3: RAPID FIRE – TRUE OR FALSE</a:t>
            </a:r>
          </a:p>
          <a:p>
            <a:pPr marL="571500" indent="-571500">
              <a:buFont typeface="Arial" panose="020B0604020202020204" pitchFamily="34" charset="0"/>
              <a:buChar char="•"/>
            </a:pPr>
            <a:r>
              <a:rPr lang="en-US" sz="3600" dirty="0">
                <a:solidFill>
                  <a:schemeClr val="bg1"/>
                </a:solidFill>
              </a:rPr>
              <a:t>5 rapid questions per team</a:t>
            </a:r>
          </a:p>
          <a:p>
            <a:pPr marL="571500" indent="-571500">
              <a:buFont typeface="Arial" panose="020B0604020202020204" pitchFamily="34" charset="0"/>
              <a:buChar char="•"/>
            </a:pPr>
            <a:r>
              <a:rPr lang="en-US" sz="3600" dirty="0">
                <a:solidFill>
                  <a:schemeClr val="bg1"/>
                </a:solidFill>
              </a:rPr>
              <a:t>Answer within 3 seconds</a:t>
            </a:r>
          </a:p>
          <a:p>
            <a:pPr marL="571500" indent="-571500">
              <a:buFont typeface="Arial" panose="020B0604020202020204" pitchFamily="34" charset="0"/>
              <a:buChar char="•"/>
            </a:pPr>
            <a:r>
              <a:rPr lang="en-US" sz="3600" dirty="0">
                <a:solidFill>
                  <a:schemeClr val="bg1"/>
                </a:solidFill>
              </a:rPr>
              <a:t>Scoring: +5 for correct, –5 for wrong (optional)</a:t>
            </a:r>
          </a:p>
          <a:p>
            <a:pPr marL="571500" indent="-571500">
              <a:buFont typeface="Arial" panose="020B0604020202020204" pitchFamily="34" charset="0"/>
              <a:buChar char="•"/>
            </a:pPr>
            <a:r>
              <a:rPr lang="en-US" sz="3600" dirty="0">
                <a:solidFill>
                  <a:schemeClr val="bg1"/>
                </a:solidFill>
              </a:rPr>
              <a:t>Time Limit: 5 –7 minutes</a:t>
            </a:r>
          </a:p>
          <a:p>
            <a:pPr>
              <a:lnSpc>
                <a:spcPct val="150000"/>
              </a:lnSpc>
            </a:pPr>
            <a:endParaRPr lang="en-US" sz="3600" dirty="0">
              <a:solidFill>
                <a:schemeClr val="bg1"/>
              </a:solidFill>
            </a:endParaRPr>
          </a:p>
          <a:p>
            <a:pPr>
              <a:lnSpc>
                <a:spcPct val="150000"/>
              </a:lnSpc>
            </a:pPr>
            <a:r>
              <a:rPr lang="en-US" sz="3600" b="1" u="sng" dirty="0">
                <a:solidFill>
                  <a:srgbClr val="FFFF00"/>
                </a:solidFill>
              </a:rPr>
              <a:t>WINNER SELECTION:</a:t>
            </a:r>
          </a:p>
          <a:p>
            <a:r>
              <a:rPr lang="en-US" sz="3600" dirty="0">
                <a:solidFill>
                  <a:schemeClr val="bg1"/>
                </a:solidFill>
              </a:rPr>
              <a:t>The team with the highest total score across all three rounds will be declared the winner. In case of a tie, a sudden-death finance question will be asked.</a:t>
            </a:r>
            <a:endParaRPr lang="en-US" sz="3200" b="1" dirty="0">
              <a:solidFill>
                <a:schemeClr val="bg1"/>
              </a:solidFill>
              <a:ea typeface="Cambria" panose="02040503050406030204" pitchFamily="18" charset="0"/>
            </a:endParaRPr>
          </a:p>
        </p:txBody>
      </p:sp>
      <p:pic>
        <p:nvPicPr>
          <p:cNvPr id="18" name="Picture 17">
            <a:extLst>
              <a:ext uri="{FF2B5EF4-FFF2-40B4-BE49-F238E27FC236}">
                <a16:creationId xmlns:a16="http://schemas.microsoft.com/office/drawing/2014/main" id="{9B44E1D7-4672-6EAE-F0BF-F0B4C4CAFA84}"/>
              </a:ext>
            </a:extLst>
          </p:cNvPr>
          <p:cNvPicPr>
            <a:picLocks noChangeAspect="1"/>
          </p:cNvPicPr>
          <p:nvPr/>
        </p:nvPicPr>
        <p:blipFill>
          <a:blip r:embed="rId4">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47E6C9A6-2B1E-5075-4000-4784955CB131}"/>
              </a:ext>
            </a:extLst>
          </p:cNvPr>
          <p:cNvSpPr txBox="1"/>
          <p:nvPr/>
        </p:nvSpPr>
        <p:spPr>
          <a:xfrm>
            <a:off x="3022494" y="8006056"/>
            <a:ext cx="7391400" cy="646331"/>
          </a:xfrm>
          <a:prstGeom prst="rect">
            <a:avLst/>
          </a:prstGeom>
          <a:noFill/>
        </p:spPr>
        <p:txBody>
          <a:bodyPr wrap="square">
            <a:spAutoFit/>
          </a:bodyPr>
          <a:lstStyle/>
          <a:p>
            <a:r>
              <a:rPr lang="en-IN" sz="3600" b="1" dirty="0">
                <a:solidFill>
                  <a:srgbClr val="FFFF00"/>
                </a:solidFill>
              </a:rPr>
              <a:t>Registration fees per head- Rs.200/-</a:t>
            </a:r>
            <a:endParaRPr lang="en-US" sz="3600" b="1" dirty="0">
              <a:solidFill>
                <a:srgbClr val="FFFF00"/>
              </a:solidFill>
              <a:ea typeface="Cambria" panose="02040503050406030204" pitchFamily="18" charset="0"/>
            </a:endParaRPr>
          </a:p>
        </p:txBody>
      </p:sp>
      <p:sp>
        <p:nvSpPr>
          <p:cNvPr id="4" name="TextBox 14">
            <a:extLst>
              <a:ext uri="{FF2B5EF4-FFF2-40B4-BE49-F238E27FC236}">
                <a16:creationId xmlns:a16="http://schemas.microsoft.com/office/drawing/2014/main" id="{00EDF3CB-B4E1-6D27-E03E-74580475B01D}"/>
              </a:ext>
            </a:extLst>
          </p:cNvPr>
          <p:cNvSpPr txBox="1"/>
          <p:nvPr/>
        </p:nvSpPr>
        <p:spPr>
          <a:xfrm>
            <a:off x="13277973" y="7919440"/>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5" name="TextBox 13">
            <a:extLst>
              <a:ext uri="{FF2B5EF4-FFF2-40B4-BE49-F238E27FC236}">
                <a16:creationId xmlns:a16="http://schemas.microsoft.com/office/drawing/2014/main" id="{A6666E62-27BA-8830-796D-AC4C9955850D}"/>
              </a:ext>
            </a:extLst>
          </p:cNvPr>
          <p:cNvSpPr txBox="1"/>
          <p:nvPr/>
        </p:nvSpPr>
        <p:spPr>
          <a:xfrm>
            <a:off x="12706473" y="8586172"/>
            <a:ext cx="6389370" cy="990143"/>
          </a:xfrm>
          <a:prstGeom prst="rect">
            <a:avLst/>
          </a:prstGeom>
        </p:spPr>
        <p:txBody>
          <a:bodyPr wrap="square"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PV Karthikeya : 	76010 33418</a:t>
            </a:r>
          </a:p>
          <a:p>
            <a:pPr algn="l"/>
            <a:r>
              <a:rPr lang="en-US" sz="3217" dirty="0">
                <a:solidFill>
                  <a:srgbClr val="FFFFFF"/>
                </a:solidFill>
                <a:latin typeface="Glacial Indifference"/>
                <a:ea typeface="Glacial Indifference"/>
                <a:cs typeface="Glacial Indifference"/>
                <a:sym typeface="Glacial Indifference"/>
              </a:rPr>
              <a:t>Vaishnavi :	79073 43214</a:t>
            </a:r>
          </a:p>
        </p:txBody>
      </p:sp>
    </p:spTree>
    <p:extLst>
      <p:ext uri="{BB962C8B-B14F-4D97-AF65-F5344CB8AC3E}">
        <p14:creationId xmlns:p14="http://schemas.microsoft.com/office/powerpoint/2010/main" val="188551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1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srcRect/>
            <a:stretch>
              <a:fillRect t="-14000" b="-9000"/>
            </a:stretch>
          </a:blipFill>
        </p:spPr>
        <p:txBody>
          <a:bodyPr/>
          <a:lstStyle/>
          <a:p>
            <a:endParaRPr lang="en-IN" dirty="0">
              <a:solidFill>
                <a:schemeClr val="bg1"/>
              </a:solidFill>
            </a:endParaRPr>
          </a:p>
        </p:txBody>
      </p:sp>
      <p:sp>
        <p:nvSpPr>
          <p:cNvPr id="9" name="TextBox 9"/>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Singing Competition</a:t>
            </a:r>
          </a:p>
        </p:txBody>
      </p:sp>
      <p:sp>
        <p:nvSpPr>
          <p:cNvPr id="10" name="TextBox 10"/>
          <p:cNvSpPr txBox="1"/>
          <p:nvPr/>
        </p:nvSpPr>
        <p:spPr>
          <a:xfrm>
            <a:off x="762000" y="2007466"/>
            <a:ext cx="5246370" cy="424613"/>
          </a:xfrm>
          <a:prstGeom prst="rect">
            <a:avLst/>
          </a:prstGeom>
        </p:spPr>
        <p:txBody>
          <a:bodyPr lIns="0" tIns="0" rIns="0" bIns="0" rtlCol="0" anchor="t">
            <a:spAutoFit/>
          </a:bodyPr>
          <a:lstStyle/>
          <a:p>
            <a:pPr algn="l">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Rules And Regulations: </a:t>
            </a:r>
          </a:p>
        </p:txBody>
      </p:sp>
      <p:sp>
        <p:nvSpPr>
          <p:cNvPr id="11" name="TextBox 11"/>
          <p:cNvSpPr txBox="1"/>
          <p:nvPr/>
        </p:nvSpPr>
        <p:spPr>
          <a:xfrm>
            <a:off x="757084" y="2764649"/>
            <a:ext cx="16687800" cy="6091348"/>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3600" dirty="0">
                <a:solidFill>
                  <a:schemeClr val="bg1"/>
                </a:solidFill>
              </a:rPr>
              <a:t>The competition will be held in 3 rounds.</a:t>
            </a:r>
          </a:p>
          <a:p>
            <a:pPr marL="571500" indent="-571500">
              <a:buFont typeface="Arial" panose="020B0604020202020204" pitchFamily="34" charset="0"/>
              <a:buChar char="•"/>
            </a:pPr>
            <a:r>
              <a:rPr lang="en-US" sz="3600" dirty="0">
                <a:solidFill>
                  <a:schemeClr val="bg1"/>
                </a:solidFill>
              </a:rPr>
              <a:t>The participants should send their raw audio clips for round 1 ( preferably 1 min audio clip)</a:t>
            </a:r>
          </a:p>
          <a:p>
            <a:pPr marL="571500" indent="-571500">
              <a:buFont typeface="Arial" panose="020B0604020202020204" pitchFamily="34" charset="0"/>
              <a:buChar char="•"/>
            </a:pPr>
            <a:r>
              <a:rPr lang="en-US" sz="3600" dirty="0">
                <a:solidFill>
                  <a:schemeClr val="bg1"/>
                </a:solidFill>
              </a:rPr>
              <a:t>There will be a live audition for 2</a:t>
            </a:r>
            <a:r>
              <a:rPr lang="en-US" sz="3600" baseline="30000" dirty="0">
                <a:solidFill>
                  <a:schemeClr val="bg1"/>
                </a:solidFill>
              </a:rPr>
              <a:t>nd</a:t>
            </a:r>
            <a:r>
              <a:rPr lang="en-US" sz="3600" dirty="0">
                <a:solidFill>
                  <a:schemeClr val="bg1"/>
                </a:solidFill>
              </a:rPr>
              <a:t>			 round with a time limit of 4 min.</a:t>
            </a:r>
          </a:p>
          <a:p>
            <a:pPr marL="571500" indent="-571500">
              <a:buFont typeface="Arial" panose="020B0604020202020204" pitchFamily="34" charset="0"/>
              <a:buChar char="•"/>
            </a:pPr>
            <a:r>
              <a:rPr lang="en-US" sz="3600" dirty="0">
                <a:solidFill>
                  <a:schemeClr val="bg1"/>
                </a:solidFill>
              </a:rPr>
              <a:t>The third and exciting round consists		 of a mashup session where the selected participants would sing a mashup			 (a mix of 2 or more songs) with a time limit of 5 minutes maximum</a:t>
            </a:r>
          </a:p>
          <a:p>
            <a:pPr marL="571500" indent="-571500">
              <a:buFont typeface="Arial" panose="020B0604020202020204" pitchFamily="34" charset="0"/>
              <a:buChar char="•"/>
            </a:pPr>
            <a:r>
              <a:rPr lang="en-US" sz="3600" dirty="0">
                <a:solidFill>
                  <a:schemeClr val="bg1"/>
                </a:solidFill>
              </a:rPr>
              <a:t>Team Size : Solo (or) Duo (or) 4 members</a:t>
            </a:r>
          </a:p>
          <a:p>
            <a:pPr>
              <a:lnSpc>
                <a:spcPts val="3217"/>
              </a:lnSpc>
            </a:pPr>
            <a:endParaRPr lang="en-US" sz="3600" dirty="0">
              <a:solidFill>
                <a:schemeClr val="bg1"/>
              </a:solidFill>
            </a:endParaRPr>
          </a:p>
          <a:p>
            <a:pPr>
              <a:lnSpc>
                <a:spcPts val="3217"/>
              </a:lnSpc>
            </a:pPr>
            <a:endParaRPr lang="en-US" sz="3600" dirty="0">
              <a:solidFill>
                <a:schemeClr val="bg1"/>
              </a:solidFill>
            </a:endParaRPr>
          </a:p>
          <a:p>
            <a:pPr marL="571500" indent="-571500">
              <a:lnSpc>
                <a:spcPts val="3217"/>
              </a:lnSpc>
              <a:buFont typeface="Arial" panose="020B0604020202020204" pitchFamily="34" charset="0"/>
              <a:buChar char="•"/>
            </a:pPr>
            <a:endParaRPr lang="en-US" sz="3600" b="1" dirty="0">
              <a:solidFill>
                <a:schemeClr val="bg1"/>
              </a:solidFill>
            </a:endParaRPr>
          </a:p>
          <a:p>
            <a:pPr>
              <a:lnSpc>
                <a:spcPts val="3217"/>
              </a:lnSpc>
            </a:pPr>
            <a:r>
              <a:rPr lang="en-US" sz="3600" b="1" dirty="0">
                <a:solidFill>
                  <a:srgbClr val="FFFF00"/>
                </a:solidFill>
              </a:rPr>
              <a:t>Entry fee for singing per head Rs.200</a:t>
            </a:r>
            <a:endParaRPr lang="en-US" sz="3600" b="1" dirty="0">
              <a:solidFill>
                <a:srgbClr val="FFFF00"/>
              </a:solidFill>
              <a:latin typeface="Glacial Indifference"/>
              <a:ea typeface="Glacial Indifference"/>
              <a:cs typeface="Glacial Indifference"/>
              <a:sym typeface="Glacial Indifference"/>
            </a:endParaRPr>
          </a:p>
        </p:txBody>
      </p:sp>
      <p:sp>
        <p:nvSpPr>
          <p:cNvPr id="13" name="TextBox 13"/>
          <p:cNvSpPr txBox="1"/>
          <p:nvPr/>
        </p:nvSpPr>
        <p:spPr>
          <a:xfrm>
            <a:off x="11088268" y="9002658"/>
            <a:ext cx="6770370" cy="990143"/>
          </a:xfrm>
          <a:prstGeom prst="rect">
            <a:avLst/>
          </a:prstGeom>
        </p:spPr>
        <p:txBody>
          <a:bodyPr wrap="square" lIns="0" tIns="0" rIns="0" bIns="0" rtlCol="0" anchor="t">
            <a:spAutoFit/>
          </a:bodyPr>
          <a:lstStyle/>
          <a:p>
            <a:pPr algn="l"/>
            <a:r>
              <a:rPr lang="en-US" sz="3217" dirty="0" err="1">
                <a:solidFill>
                  <a:srgbClr val="FFFFFF"/>
                </a:solidFill>
                <a:latin typeface="Glacial Indifference"/>
                <a:ea typeface="Glacial Indifference"/>
                <a:cs typeface="Glacial Indifference"/>
                <a:sym typeface="Glacial Indifference"/>
              </a:rPr>
              <a:t>Chatla</a:t>
            </a:r>
            <a:r>
              <a:rPr lang="en-US" sz="3217" dirty="0">
                <a:solidFill>
                  <a:srgbClr val="FFFFFF"/>
                </a:solidFill>
                <a:latin typeface="Glacial Indifference"/>
                <a:ea typeface="Glacial Indifference"/>
                <a:cs typeface="Glacial Indifference"/>
                <a:sym typeface="Glacial Indifference"/>
              </a:rPr>
              <a:t> Shivani: 		9701050561</a:t>
            </a:r>
          </a:p>
          <a:p>
            <a:pPr algn="l"/>
            <a:r>
              <a:rPr lang="en-US" sz="3217" dirty="0" err="1">
                <a:solidFill>
                  <a:srgbClr val="FFFFFF"/>
                </a:solidFill>
                <a:latin typeface="Glacial Indifference"/>
                <a:ea typeface="Glacial Indifference"/>
                <a:cs typeface="Glacial Indifference"/>
                <a:sym typeface="Glacial Indifference"/>
              </a:rPr>
              <a:t>D.Yuktha</a:t>
            </a:r>
            <a:r>
              <a:rPr lang="en-US" sz="3217" dirty="0">
                <a:solidFill>
                  <a:srgbClr val="FFFFFF"/>
                </a:solidFill>
                <a:latin typeface="Glacial Indifference"/>
                <a:ea typeface="Glacial Indifference"/>
                <a:cs typeface="Glacial Indifference"/>
                <a:sym typeface="Glacial Indifference"/>
              </a:rPr>
              <a:t> Sai Harshitha: 	8074412297</a:t>
            </a:r>
          </a:p>
        </p:txBody>
      </p:sp>
      <p:sp>
        <p:nvSpPr>
          <p:cNvPr id="14" name="TextBox 14"/>
          <p:cNvSpPr txBox="1"/>
          <p:nvPr/>
        </p:nvSpPr>
        <p:spPr>
          <a:xfrm>
            <a:off x="12399949" y="8549714"/>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17" name="TextBox 10">
            <a:extLst>
              <a:ext uri="{FF2B5EF4-FFF2-40B4-BE49-F238E27FC236}">
                <a16:creationId xmlns:a16="http://schemas.microsoft.com/office/drawing/2014/main" id="{2CB89546-5343-88CC-E658-24CA4F72B928}"/>
              </a:ext>
            </a:extLst>
          </p:cNvPr>
          <p:cNvSpPr txBox="1"/>
          <p:nvPr/>
        </p:nvSpPr>
        <p:spPr>
          <a:xfrm>
            <a:off x="4404544" y="1297766"/>
            <a:ext cx="9543681" cy="426079"/>
          </a:xfrm>
          <a:prstGeom prst="rect">
            <a:avLst/>
          </a:prstGeom>
        </p:spPr>
        <p:txBody>
          <a:bodyPr wrap="square" lIns="0" tIns="0" rIns="0" bIns="0" rtlCol="0" anchor="t">
            <a:spAutoFit/>
          </a:bodyPr>
          <a:lstStyle/>
          <a:p>
            <a:pPr>
              <a:lnSpc>
                <a:spcPts val="3217"/>
              </a:lnSpc>
            </a:pPr>
            <a:r>
              <a:rPr lang="en-US" sz="3600" b="1" dirty="0">
                <a:solidFill>
                  <a:schemeClr val="bg1"/>
                </a:solidFill>
              </a:rPr>
              <a:t>“</a:t>
            </a:r>
            <a:r>
              <a:rPr lang="en-US" sz="3600" b="1" dirty="0">
                <a:solidFill>
                  <a:schemeClr val="bg1"/>
                </a:solidFill>
                <a:latin typeface="Cambria" panose="02040503050406030204" pitchFamily="18" charset="0"/>
                <a:ea typeface="Cambria" panose="02040503050406030204" pitchFamily="18" charset="0"/>
              </a:rPr>
              <a:t>Don’t hide your voice—let it rise and shine” </a:t>
            </a:r>
            <a:r>
              <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rPr>
              <a:t> </a:t>
            </a:r>
          </a:p>
        </p:txBody>
      </p:sp>
      <p:pic>
        <p:nvPicPr>
          <p:cNvPr id="3" name="Picture 2">
            <a:extLst>
              <a:ext uri="{FF2B5EF4-FFF2-40B4-BE49-F238E27FC236}">
                <a16:creationId xmlns:a16="http://schemas.microsoft.com/office/drawing/2014/main" id="{71C94893-3FB4-FCC2-EB15-0D1F175A173A}"/>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4310" b="-84310"/>
            </a:stretch>
          </a:blipFill>
        </p:spPr>
        <p:txBody>
          <a:bodyPr/>
          <a:lstStyle/>
          <a:p>
            <a:endParaRPr lang="en-IN"/>
          </a:p>
        </p:txBody>
      </p:sp>
      <p:sp>
        <p:nvSpPr>
          <p:cNvPr id="6" name="TextBox 6"/>
          <p:cNvSpPr txBox="1"/>
          <p:nvPr/>
        </p:nvSpPr>
        <p:spPr>
          <a:xfrm>
            <a:off x="4953000" y="5177913"/>
            <a:ext cx="9494700" cy="1538883"/>
          </a:xfrm>
          <a:prstGeom prst="rect">
            <a:avLst/>
          </a:prstGeom>
        </p:spPr>
        <p:txBody>
          <a:bodyPr wrap="square" lIns="0" tIns="0" rIns="0" bIns="0" rtlCol="0" anchor="t">
            <a:spAutoFit/>
          </a:bodyPr>
          <a:lstStyle/>
          <a:p>
            <a:pPr algn="r">
              <a:lnSpc>
                <a:spcPts val="11383"/>
              </a:lnSpc>
            </a:pPr>
            <a:r>
              <a:rPr lang="en-US" sz="11500" dirty="0">
                <a:solidFill>
                  <a:srgbClr val="FFFFFF"/>
                </a:solidFill>
                <a:latin typeface="League Spartan"/>
                <a:ea typeface="League Spartan"/>
                <a:cs typeface="League Spartan"/>
                <a:sym typeface="League Spartan"/>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2" name="TextBox 9">
            <a:extLst>
              <a:ext uri="{FF2B5EF4-FFF2-40B4-BE49-F238E27FC236}">
                <a16:creationId xmlns:a16="http://schemas.microsoft.com/office/drawing/2014/main" id="{E7751DC2-4592-94F9-CED2-EF1748B0A9BC}"/>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Dancing Competition</a:t>
            </a:r>
          </a:p>
        </p:txBody>
      </p:sp>
      <p:sp>
        <p:nvSpPr>
          <p:cNvPr id="13" name="TextBox 10">
            <a:extLst>
              <a:ext uri="{FF2B5EF4-FFF2-40B4-BE49-F238E27FC236}">
                <a16:creationId xmlns:a16="http://schemas.microsoft.com/office/drawing/2014/main" id="{B9FFE61F-7319-F842-02AE-1B5D82242DB0}"/>
              </a:ext>
            </a:extLst>
          </p:cNvPr>
          <p:cNvSpPr txBox="1"/>
          <p:nvPr/>
        </p:nvSpPr>
        <p:spPr>
          <a:xfrm>
            <a:off x="3054606" y="1328412"/>
            <a:ext cx="12243558" cy="412805"/>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“This is your moment - dance like the spotlight is yours!” </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4" name="TextBox 10">
            <a:extLst>
              <a:ext uri="{FF2B5EF4-FFF2-40B4-BE49-F238E27FC236}">
                <a16:creationId xmlns:a16="http://schemas.microsoft.com/office/drawing/2014/main" id="{465D4885-62A8-F910-0874-14C946BF577E}"/>
              </a:ext>
            </a:extLst>
          </p:cNvPr>
          <p:cNvSpPr txBox="1"/>
          <p:nvPr/>
        </p:nvSpPr>
        <p:spPr>
          <a:xfrm>
            <a:off x="711978" y="2187579"/>
            <a:ext cx="5246370" cy="833562"/>
          </a:xfrm>
          <a:prstGeom prst="rect">
            <a:avLst/>
          </a:prstGeom>
        </p:spPr>
        <p:txBody>
          <a:bodyPr lIns="0" tIns="0" rIns="0" bIns="0" rtlCol="0" anchor="t">
            <a:spAutoFit/>
          </a:bodyPr>
          <a:lstStyle/>
          <a:p>
            <a:pPr>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Event Guidelines</a:t>
            </a:r>
            <a:endParaRPr lang="en-US" sz="3600" b="1" dirty="0">
              <a:solidFill>
                <a:schemeClr val="accent6">
                  <a:lumMod val="75000"/>
                </a:schemeClr>
              </a:solidFill>
            </a:endParaRPr>
          </a:p>
          <a:p>
            <a:pPr algn="l">
              <a:lnSpc>
                <a:spcPts val="3217"/>
              </a:lnSpc>
            </a:pPr>
            <a:r>
              <a:rPr lang="en-US" sz="3600" b="1" u="sng" dirty="0">
                <a:solidFill>
                  <a:srgbClr val="FFFFFF"/>
                </a:solidFill>
                <a:latin typeface="Glacial Indifference Bold"/>
                <a:ea typeface="Glacial Indifference Bold"/>
                <a:cs typeface="Glacial Indifference Bold"/>
                <a:sym typeface="Glacial Indifference Bold"/>
              </a:rPr>
              <a:t> </a:t>
            </a:r>
          </a:p>
        </p:txBody>
      </p:sp>
      <p:sp>
        <p:nvSpPr>
          <p:cNvPr id="15" name="TextBox 11">
            <a:extLst>
              <a:ext uri="{FF2B5EF4-FFF2-40B4-BE49-F238E27FC236}">
                <a16:creationId xmlns:a16="http://schemas.microsoft.com/office/drawing/2014/main" id="{B2FE7135-15AC-A1E9-4963-A87B932F5FB0}"/>
              </a:ext>
            </a:extLst>
          </p:cNvPr>
          <p:cNvSpPr txBox="1"/>
          <p:nvPr/>
        </p:nvSpPr>
        <p:spPr>
          <a:xfrm>
            <a:off x="711978" y="2604360"/>
            <a:ext cx="17106900" cy="6647974"/>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3600" dirty="0">
                <a:solidFill>
                  <a:schemeClr val="bg1"/>
                </a:solidFill>
              </a:rPr>
              <a:t>Mandatory registration before the event date</a:t>
            </a:r>
          </a:p>
          <a:p>
            <a:pPr marL="571500" indent="-571500">
              <a:lnSpc>
                <a:spcPct val="150000"/>
              </a:lnSpc>
              <a:buFont typeface="Arial" panose="020B0604020202020204" pitchFamily="34" charset="0"/>
              <a:buChar char="•"/>
            </a:pPr>
            <a:r>
              <a:rPr lang="en-US" sz="3600" dirty="0">
                <a:solidFill>
                  <a:schemeClr val="bg1"/>
                </a:solidFill>
              </a:rPr>
              <a:t>Competition will be conducted in </a:t>
            </a:r>
            <a:r>
              <a:rPr lang="en-US" sz="3600" b="1" dirty="0">
                <a:solidFill>
                  <a:schemeClr val="bg1"/>
                </a:solidFill>
              </a:rPr>
              <a:t>two rounds</a:t>
            </a:r>
            <a:endParaRPr lang="en-US" sz="3600" dirty="0">
              <a:solidFill>
                <a:schemeClr val="bg1"/>
              </a:solidFill>
            </a:endParaRPr>
          </a:p>
          <a:p>
            <a:pPr marL="571500" indent="-571500">
              <a:lnSpc>
                <a:spcPct val="150000"/>
              </a:lnSpc>
              <a:buFont typeface="Arial" panose="020B0604020202020204" pitchFamily="34" charset="0"/>
              <a:buChar char="•"/>
            </a:pPr>
            <a:r>
              <a:rPr lang="en-US" sz="3600" b="1" dirty="0">
                <a:solidFill>
                  <a:schemeClr val="bg1"/>
                </a:solidFill>
              </a:rPr>
              <a:t>All dance styles</a:t>
            </a:r>
            <a:r>
              <a:rPr lang="en-US" sz="3600" dirty="0">
                <a:solidFill>
                  <a:schemeClr val="bg1"/>
                </a:solidFill>
              </a:rPr>
              <a:t> are accepted</a:t>
            </a:r>
          </a:p>
          <a:p>
            <a:pPr marL="571500" indent="-571500">
              <a:lnSpc>
                <a:spcPct val="150000"/>
              </a:lnSpc>
              <a:buFont typeface="Arial" panose="020B0604020202020204" pitchFamily="34" charset="0"/>
              <a:buChar char="•"/>
            </a:pPr>
            <a:r>
              <a:rPr lang="en-US" sz="3600" b="1" dirty="0">
                <a:solidFill>
                  <a:schemeClr val="bg1"/>
                </a:solidFill>
              </a:rPr>
              <a:t>Solo &amp; Group</a:t>
            </a:r>
            <a:r>
              <a:rPr lang="en-US" sz="3600" dirty="0">
                <a:solidFill>
                  <a:schemeClr val="bg1"/>
                </a:solidFill>
              </a:rPr>
              <a:t> performances allowed</a:t>
            </a:r>
          </a:p>
          <a:p>
            <a:pPr marL="571500" indent="-571500">
              <a:lnSpc>
                <a:spcPct val="150000"/>
              </a:lnSpc>
              <a:buFont typeface="Arial" panose="020B0604020202020204" pitchFamily="34" charset="0"/>
              <a:buChar char="•"/>
            </a:pPr>
            <a:r>
              <a:rPr lang="en-US" sz="3600" dirty="0">
                <a:solidFill>
                  <a:schemeClr val="bg1"/>
                </a:solidFill>
              </a:rPr>
              <a:t>Group size</a:t>
            </a:r>
            <a:r>
              <a:rPr lang="en-US" sz="3600" b="1" dirty="0">
                <a:solidFill>
                  <a:schemeClr val="bg1"/>
                </a:solidFill>
              </a:rPr>
              <a:t>: Min. 3 Members &amp; Max. 6-8 members</a:t>
            </a:r>
          </a:p>
          <a:p>
            <a:pPr marL="571500" indent="-571500">
              <a:lnSpc>
                <a:spcPct val="150000"/>
              </a:lnSpc>
              <a:buFont typeface="Arial" panose="020B0604020202020204" pitchFamily="34" charset="0"/>
              <a:buChar char="•"/>
            </a:pPr>
            <a:r>
              <a:rPr lang="en-US" sz="3600" b="1" dirty="0">
                <a:solidFill>
                  <a:schemeClr val="bg1"/>
                </a:solidFill>
              </a:rPr>
              <a:t>Time limit for round 1:  Solo- 2 mins &amp; Group 3 mins </a:t>
            </a:r>
          </a:p>
          <a:p>
            <a:pPr marL="571500" indent="-571500">
              <a:buFont typeface="Arial" panose="020B0604020202020204" pitchFamily="34" charset="0"/>
              <a:buChar char="•"/>
            </a:pPr>
            <a:r>
              <a:rPr lang="en-US" sz="3600" b="1" dirty="0">
                <a:solidFill>
                  <a:schemeClr val="bg1"/>
                </a:solidFill>
              </a:rPr>
              <a:t>The Time Limit for Round 2 depends on the</a:t>
            </a:r>
          </a:p>
          <a:p>
            <a:r>
              <a:rPr lang="en-US" sz="3600" b="1" dirty="0">
                <a:solidFill>
                  <a:schemeClr val="bg1"/>
                </a:solidFill>
              </a:rPr>
              <a:t>	Participants selected for round 2</a:t>
            </a:r>
          </a:p>
          <a:p>
            <a:endParaRPr lang="en-US" sz="3600" b="1" dirty="0">
              <a:solidFill>
                <a:schemeClr val="bg1"/>
              </a:solidFill>
            </a:endParaRPr>
          </a:p>
        </p:txBody>
      </p:sp>
      <p:pic>
        <p:nvPicPr>
          <p:cNvPr id="19" name="Picture 18">
            <a:extLst>
              <a:ext uri="{FF2B5EF4-FFF2-40B4-BE49-F238E27FC236}">
                <a16:creationId xmlns:a16="http://schemas.microsoft.com/office/drawing/2014/main" id="{95ED2C9A-0B38-D9EE-BB70-E5BD70667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2989" y="1987436"/>
            <a:ext cx="4975125" cy="7462688"/>
          </a:xfrm>
          <a:prstGeom prst="rect">
            <a:avLst/>
          </a:prstGeom>
        </p:spPr>
      </p:pic>
      <p:pic>
        <p:nvPicPr>
          <p:cNvPr id="3" name="Picture 2">
            <a:extLst>
              <a:ext uri="{FF2B5EF4-FFF2-40B4-BE49-F238E27FC236}">
                <a16:creationId xmlns:a16="http://schemas.microsoft.com/office/drawing/2014/main" id="{61AC00D0-8542-D66E-9C71-69B81D5276E7}"/>
              </a:ext>
            </a:extLst>
          </p:cNvPr>
          <p:cNvPicPr>
            <a:picLocks noChangeAspect="1"/>
          </p:cNvPicPr>
          <p:nvPr/>
        </p:nvPicPr>
        <p:blipFill>
          <a:blip r:embed="rId4">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70068-1D60-D480-FDDD-F661F96F8D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33CCC1-7410-9022-052D-9645A38EE935}"/>
              </a:ext>
            </a:extLst>
          </p:cNvPr>
          <p:cNvSpPr/>
          <p:nvPr/>
        </p:nvSpPr>
        <p:spPr>
          <a:xfrm>
            <a:off x="-24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12" name="TextBox 9">
            <a:extLst>
              <a:ext uri="{FF2B5EF4-FFF2-40B4-BE49-F238E27FC236}">
                <a16:creationId xmlns:a16="http://schemas.microsoft.com/office/drawing/2014/main" id="{E7E974D2-D523-F621-429E-B1532EE80576}"/>
              </a:ext>
            </a:extLst>
          </p:cNvPr>
          <p:cNvSpPr txBox="1"/>
          <p:nvPr/>
        </p:nvSpPr>
        <p:spPr>
          <a:xfrm>
            <a:off x="3323303" y="-44079"/>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Dancing Competition</a:t>
            </a:r>
          </a:p>
        </p:txBody>
      </p:sp>
      <p:sp>
        <p:nvSpPr>
          <p:cNvPr id="13" name="TextBox 10">
            <a:extLst>
              <a:ext uri="{FF2B5EF4-FFF2-40B4-BE49-F238E27FC236}">
                <a16:creationId xmlns:a16="http://schemas.microsoft.com/office/drawing/2014/main" id="{01D97A9A-2844-9504-6A89-232F5CEB542F}"/>
              </a:ext>
            </a:extLst>
          </p:cNvPr>
          <p:cNvSpPr txBox="1"/>
          <p:nvPr/>
        </p:nvSpPr>
        <p:spPr>
          <a:xfrm>
            <a:off x="3353414" y="1208181"/>
            <a:ext cx="12243558" cy="412805"/>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“This is your moment - dance like the spotlight is yours!” </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4" name="TextBox 10">
            <a:extLst>
              <a:ext uri="{FF2B5EF4-FFF2-40B4-BE49-F238E27FC236}">
                <a16:creationId xmlns:a16="http://schemas.microsoft.com/office/drawing/2014/main" id="{59074496-EE34-B65C-0985-8BB34598E019}"/>
              </a:ext>
            </a:extLst>
          </p:cNvPr>
          <p:cNvSpPr txBox="1"/>
          <p:nvPr/>
        </p:nvSpPr>
        <p:spPr>
          <a:xfrm>
            <a:off x="573344" y="2082921"/>
            <a:ext cx="5246370" cy="424613"/>
          </a:xfrm>
          <a:prstGeom prst="rect">
            <a:avLst/>
          </a:prstGeom>
        </p:spPr>
        <p:txBody>
          <a:bodyPr lIns="0" tIns="0" rIns="0" bIns="0" rtlCol="0" anchor="t">
            <a:spAutoFit/>
          </a:bodyPr>
          <a:lstStyle/>
          <a:p>
            <a:pPr algn="l">
              <a:lnSpc>
                <a:spcPts val="3217"/>
              </a:lnSpc>
            </a:pPr>
            <a:r>
              <a:rPr lang="en-US" sz="3600" b="1" u="sng" dirty="0">
                <a:solidFill>
                  <a:schemeClr val="accent6"/>
                </a:solidFill>
                <a:latin typeface="Glacial Indifference Bold"/>
                <a:ea typeface="Glacial Indifference Bold"/>
                <a:cs typeface="Glacial Indifference Bold"/>
                <a:sym typeface="Glacial Indifference Bold"/>
              </a:rPr>
              <a:t>Performance &amp; Rewards </a:t>
            </a:r>
          </a:p>
        </p:txBody>
      </p:sp>
      <p:sp>
        <p:nvSpPr>
          <p:cNvPr id="15" name="TextBox 11">
            <a:extLst>
              <a:ext uri="{FF2B5EF4-FFF2-40B4-BE49-F238E27FC236}">
                <a16:creationId xmlns:a16="http://schemas.microsoft.com/office/drawing/2014/main" id="{CB798710-2D71-670F-109B-26961FA474F0}"/>
              </a:ext>
            </a:extLst>
          </p:cNvPr>
          <p:cNvSpPr txBox="1"/>
          <p:nvPr/>
        </p:nvSpPr>
        <p:spPr>
          <a:xfrm>
            <a:off x="561054" y="1925707"/>
            <a:ext cx="17106900" cy="7171194"/>
          </a:xfrm>
          <a:prstGeom prst="rect">
            <a:avLst/>
          </a:prstGeom>
        </p:spPr>
        <p:txBody>
          <a:bodyPr wrap="square" lIns="0" tIns="0" rIns="0" bIns="0" rtlCol="0" anchor="t">
            <a:spAutoFit/>
          </a:bodyPr>
          <a:lstStyle/>
          <a:p>
            <a:endParaRPr lang="en-US" sz="3600" b="1" dirty="0">
              <a:solidFill>
                <a:schemeClr val="bg1"/>
              </a:solidFill>
            </a:endParaRPr>
          </a:p>
          <a:p>
            <a:pPr marL="571500" indent="-571500">
              <a:lnSpc>
                <a:spcPct val="150000"/>
              </a:lnSpc>
              <a:buFont typeface="Arial" panose="020B0604020202020204" pitchFamily="34" charset="0"/>
              <a:buChar char="•"/>
            </a:pPr>
            <a:r>
              <a:rPr lang="en-US" sz="3600" dirty="0">
                <a:solidFill>
                  <a:schemeClr val="bg1"/>
                </a:solidFill>
              </a:rPr>
              <a:t>Teams must provide accurate participant details</a:t>
            </a:r>
          </a:p>
          <a:p>
            <a:pPr marL="571500" indent="-571500">
              <a:lnSpc>
                <a:spcPct val="150000"/>
              </a:lnSpc>
              <a:buFont typeface="Arial" panose="020B0604020202020204" pitchFamily="34" charset="0"/>
              <a:buChar char="•"/>
            </a:pPr>
            <a:r>
              <a:rPr lang="en-US" sz="3600" dirty="0">
                <a:solidFill>
                  <a:schemeClr val="bg1"/>
                </a:solidFill>
              </a:rPr>
              <a:t>Performance music to be submitted in </a:t>
            </a:r>
            <a:r>
              <a:rPr lang="en-US" sz="3600" b="1" dirty="0">
                <a:solidFill>
                  <a:schemeClr val="bg1"/>
                </a:solidFill>
              </a:rPr>
              <a:t>MP3 format</a:t>
            </a:r>
            <a:endParaRPr lang="en-US" sz="3600" dirty="0">
              <a:solidFill>
                <a:schemeClr val="bg1"/>
              </a:solidFill>
            </a:endParaRPr>
          </a:p>
          <a:p>
            <a:pPr marL="571500" indent="-571500">
              <a:lnSpc>
                <a:spcPct val="150000"/>
              </a:lnSpc>
              <a:buFont typeface="Arial" panose="020B0604020202020204" pitchFamily="34" charset="0"/>
              <a:buChar char="•"/>
            </a:pPr>
            <a:r>
              <a:rPr lang="en-US" sz="3600" dirty="0">
                <a:solidFill>
                  <a:schemeClr val="bg1"/>
                </a:solidFill>
              </a:rPr>
              <a:t>Props are allowed (should be safe)</a:t>
            </a:r>
          </a:p>
          <a:p>
            <a:pPr marL="571500" indent="-571500">
              <a:lnSpc>
                <a:spcPct val="150000"/>
              </a:lnSpc>
              <a:buFont typeface="Arial" panose="020B0604020202020204" pitchFamily="34" charset="0"/>
              <a:buChar char="•"/>
            </a:pPr>
            <a:r>
              <a:rPr lang="en-US" sz="3600" b="1" dirty="0">
                <a:solidFill>
                  <a:schemeClr val="bg1"/>
                </a:solidFill>
              </a:rPr>
              <a:t>Exciting prizes</a:t>
            </a:r>
            <a:r>
              <a:rPr lang="en-US" sz="3600" dirty="0">
                <a:solidFill>
                  <a:schemeClr val="bg1"/>
                </a:solidFill>
              </a:rPr>
              <a:t> for top performers</a:t>
            </a:r>
          </a:p>
          <a:p>
            <a:pPr marL="571500" indent="-571500">
              <a:lnSpc>
                <a:spcPct val="150000"/>
              </a:lnSpc>
              <a:buFont typeface="Arial" panose="020B0604020202020204" pitchFamily="34" charset="0"/>
              <a:buChar char="•"/>
            </a:pPr>
            <a:r>
              <a:rPr lang="en-US" sz="3600" dirty="0">
                <a:solidFill>
                  <a:schemeClr val="bg1"/>
                </a:solidFill>
              </a:rPr>
              <a:t>Special recognition for </a:t>
            </a:r>
            <a:r>
              <a:rPr lang="en-US" sz="3600" b="1" dirty="0">
                <a:solidFill>
                  <a:schemeClr val="bg1"/>
                </a:solidFill>
              </a:rPr>
              <a:t>Creativity, Costumes &amp; Presentation</a:t>
            </a:r>
            <a:endParaRPr lang="en-US" sz="3600" dirty="0">
              <a:solidFill>
                <a:schemeClr val="bg1"/>
              </a:solidFill>
            </a:endParaRPr>
          </a:p>
          <a:p>
            <a:endParaRPr lang="en-US" sz="4000" b="1" u="sng" dirty="0">
              <a:solidFill>
                <a:srgbClr val="FFFF00"/>
              </a:solidFill>
            </a:endParaRPr>
          </a:p>
          <a:p>
            <a:r>
              <a:rPr lang="en-US" sz="4000" b="1" u="sng" dirty="0">
                <a:solidFill>
                  <a:srgbClr val="FFFF00"/>
                </a:solidFill>
              </a:rPr>
              <a:t>Entry fee:</a:t>
            </a:r>
          </a:p>
          <a:p>
            <a:r>
              <a:rPr lang="en-US" sz="4000" b="1" dirty="0">
                <a:solidFill>
                  <a:srgbClr val="FFFF00"/>
                </a:solidFill>
              </a:rPr>
              <a:t>Rs. 200/- for Solo performances</a:t>
            </a:r>
          </a:p>
          <a:p>
            <a:r>
              <a:rPr lang="en-US" sz="4000" b="1" dirty="0">
                <a:solidFill>
                  <a:srgbClr val="FFFF00"/>
                </a:solidFill>
              </a:rPr>
              <a:t>Rs. 500/- for Group performances</a:t>
            </a:r>
            <a:endParaRPr lang="en-US" sz="4000" b="1" dirty="0">
              <a:solidFill>
                <a:srgbClr val="FFFF00"/>
              </a:solidFill>
              <a:latin typeface="Glacial Indifference"/>
              <a:ea typeface="Glacial Indifference"/>
              <a:cs typeface="Glacial Indifference"/>
              <a:sym typeface="Glacial Indifference"/>
            </a:endParaRPr>
          </a:p>
        </p:txBody>
      </p:sp>
      <p:sp>
        <p:nvSpPr>
          <p:cNvPr id="3" name="TextBox 14">
            <a:extLst>
              <a:ext uri="{FF2B5EF4-FFF2-40B4-BE49-F238E27FC236}">
                <a16:creationId xmlns:a16="http://schemas.microsoft.com/office/drawing/2014/main" id="{F58F41C8-A908-726F-2F89-EBA330CC35AF}"/>
              </a:ext>
            </a:extLst>
          </p:cNvPr>
          <p:cNvSpPr txBox="1"/>
          <p:nvPr/>
        </p:nvSpPr>
        <p:spPr>
          <a:xfrm>
            <a:off x="13347966" y="8285480"/>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5" name="TextBox 4">
            <a:extLst>
              <a:ext uri="{FF2B5EF4-FFF2-40B4-BE49-F238E27FC236}">
                <a16:creationId xmlns:a16="http://schemas.microsoft.com/office/drawing/2014/main" id="{CD0CFA3C-8191-86F0-9931-6ECE9A92078D}"/>
              </a:ext>
            </a:extLst>
          </p:cNvPr>
          <p:cNvSpPr txBox="1"/>
          <p:nvPr/>
        </p:nvSpPr>
        <p:spPr>
          <a:xfrm>
            <a:off x="12584431" y="8718168"/>
            <a:ext cx="5246369" cy="913070"/>
          </a:xfrm>
          <a:prstGeom prst="rect">
            <a:avLst/>
          </a:prstGeom>
          <a:noFill/>
        </p:spPr>
        <p:txBody>
          <a:bodyPr wrap="square">
            <a:spAutoFit/>
          </a:bodyPr>
          <a:lstStyle/>
          <a:p>
            <a:pPr algn="l">
              <a:lnSpc>
                <a:spcPts val="3217"/>
              </a:lnSpc>
            </a:pPr>
            <a:r>
              <a:rPr lang="en-US" sz="2800" dirty="0" err="1">
                <a:solidFill>
                  <a:srgbClr val="FFFFFF"/>
                </a:solidFill>
                <a:latin typeface="Glacial Indifference" panose="020B0604020202020204" charset="0"/>
                <a:ea typeface="Glacial Indifference"/>
                <a:cs typeface="Glacial Indifference"/>
                <a:sym typeface="Glacial Indifference"/>
              </a:rPr>
              <a:t>B.Srichand</a:t>
            </a:r>
            <a:r>
              <a:rPr lang="en-US" sz="2800" dirty="0">
                <a:solidFill>
                  <a:srgbClr val="FFFFFF"/>
                </a:solidFill>
                <a:latin typeface="Glacial Indifference" panose="020B0604020202020204" charset="0"/>
                <a:ea typeface="Glacial Indifference"/>
                <a:cs typeface="Glacial Indifference"/>
                <a:sym typeface="Glacial Indifference"/>
              </a:rPr>
              <a:t>: 	  91003 26064</a:t>
            </a:r>
          </a:p>
          <a:p>
            <a:pPr algn="l">
              <a:lnSpc>
                <a:spcPts val="3217"/>
              </a:lnSpc>
            </a:pPr>
            <a:r>
              <a:rPr lang="en-US" sz="2800" dirty="0" err="1">
                <a:solidFill>
                  <a:srgbClr val="FFFFFF"/>
                </a:solidFill>
                <a:latin typeface="Glacial Indifference" panose="020B0604020202020204" charset="0"/>
                <a:ea typeface="Glacial Indifference"/>
                <a:cs typeface="Glacial Indifference"/>
                <a:sym typeface="Glacial Indifference"/>
              </a:rPr>
              <a:t>Kunaparaju</a:t>
            </a:r>
            <a:r>
              <a:rPr lang="en-US" sz="2800" dirty="0">
                <a:solidFill>
                  <a:srgbClr val="FFFFFF"/>
                </a:solidFill>
                <a:latin typeface="Glacial Indifference" panose="020B0604020202020204" charset="0"/>
                <a:ea typeface="Glacial Indifference"/>
                <a:cs typeface="Glacial Indifference"/>
                <a:sym typeface="Glacial Indifference"/>
              </a:rPr>
              <a:t> Lahari: 79810 98421 </a:t>
            </a:r>
          </a:p>
        </p:txBody>
      </p:sp>
      <p:pic>
        <p:nvPicPr>
          <p:cNvPr id="7" name="Picture 6">
            <a:extLst>
              <a:ext uri="{FF2B5EF4-FFF2-40B4-BE49-F238E27FC236}">
                <a16:creationId xmlns:a16="http://schemas.microsoft.com/office/drawing/2014/main" id="{877039CA-819E-CF82-1574-D41FE09902F5}"/>
              </a:ext>
            </a:extLst>
          </p:cNvPr>
          <p:cNvPicPr>
            <a:picLocks noChangeAspect="1"/>
          </p:cNvPicPr>
          <p:nvPr/>
        </p:nvPicPr>
        <p:blipFill>
          <a:blip r:embed="rId3">
            <a:extLst>
              <a:ext uri="{28A0092B-C50C-407E-A947-70E740481C1C}">
                <a14:useLocalDpi xmlns:a14="http://schemas.microsoft.com/office/drawing/2010/main" val="0"/>
              </a:ext>
            </a:extLst>
          </a:blip>
          <a:srcRect l="6764" t="13312" r="3709" b="12659"/>
          <a:stretch>
            <a:fillRect/>
          </a:stretch>
        </p:blipFill>
        <p:spPr>
          <a:xfrm>
            <a:off x="12344400" y="2695593"/>
            <a:ext cx="5023485" cy="3761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408D2FFC-2143-8B7B-A629-8FCA68B2FDC9}"/>
              </a:ext>
            </a:extLst>
          </p:cNvPr>
          <p:cNvPicPr>
            <a:picLocks noChangeAspect="1"/>
          </p:cNvPicPr>
          <p:nvPr/>
        </p:nvPicPr>
        <p:blipFill>
          <a:blip r:embed="rId4">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4408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97128-E40A-3DE9-0671-104568692D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3C5641-91FE-5420-5956-33B450CE34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5" name="TextBox 11">
            <a:extLst>
              <a:ext uri="{FF2B5EF4-FFF2-40B4-BE49-F238E27FC236}">
                <a16:creationId xmlns:a16="http://schemas.microsoft.com/office/drawing/2014/main" id="{A45EF08D-854C-3945-33CA-42113DBFC93E}"/>
              </a:ext>
            </a:extLst>
          </p:cNvPr>
          <p:cNvSpPr txBox="1"/>
          <p:nvPr/>
        </p:nvSpPr>
        <p:spPr>
          <a:xfrm>
            <a:off x="914400" y="2247900"/>
            <a:ext cx="17106900" cy="7755969"/>
          </a:xfrm>
          <a:prstGeom prst="rect">
            <a:avLst/>
          </a:prstGeom>
        </p:spPr>
        <p:txBody>
          <a:bodyPr wrap="square" lIns="0" tIns="0" rIns="0" bIns="0" rtlCol="0" anchor="t">
            <a:spAutoFit/>
          </a:bodyPr>
          <a:lstStyle/>
          <a:p>
            <a:r>
              <a:rPr lang="en-US" sz="3600" b="1" u="sng" dirty="0">
                <a:solidFill>
                  <a:schemeClr val="accent6">
                    <a:lumMod val="75000"/>
                  </a:schemeClr>
                </a:solidFill>
                <a:latin typeface="+mj-lt"/>
              </a:rPr>
              <a:t>Event Overview &amp; Rounds:</a:t>
            </a:r>
          </a:p>
          <a:p>
            <a:endParaRPr lang="en-US" sz="3600" b="1" u="sng" dirty="0">
              <a:solidFill>
                <a:srgbClr val="FFC000"/>
              </a:solidFill>
              <a:latin typeface="Glacial Indifference" panose="020B0604020202020204" charset="0"/>
            </a:endParaRPr>
          </a:p>
          <a:p>
            <a:r>
              <a:rPr lang="en-US" sz="3600" b="1" dirty="0">
                <a:solidFill>
                  <a:srgbClr val="FFFF00"/>
                </a:solidFill>
              </a:rPr>
              <a:t>Theme: Netflix &amp; Fashion</a:t>
            </a:r>
            <a:br>
              <a:rPr lang="en-US" sz="3600" dirty="0">
                <a:solidFill>
                  <a:schemeClr val="bg1"/>
                </a:solidFill>
              </a:rPr>
            </a:br>
            <a:r>
              <a:rPr lang="en-US" sz="3600" dirty="0">
                <a:solidFill>
                  <a:schemeClr val="bg1"/>
                </a:solidFill>
              </a:rPr>
              <a:t>(Inspired by famous series/movies – subtle &amp; stylish presentation)</a:t>
            </a:r>
          </a:p>
          <a:p>
            <a:endParaRPr lang="en-US" sz="3600" dirty="0">
              <a:solidFill>
                <a:srgbClr val="FFFF00"/>
              </a:solidFill>
            </a:endParaRPr>
          </a:p>
          <a:p>
            <a:r>
              <a:rPr lang="en-US" sz="3600" b="1" dirty="0">
                <a:solidFill>
                  <a:srgbClr val="FFFF00"/>
                </a:solidFill>
              </a:rPr>
              <a:t>Time Limit:</a:t>
            </a:r>
            <a:r>
              <a:rPr lang="en-US" sz="3600" dirty="0">
                <a:solidFill>
                  <a:srgbClr val="FFFF00"/>
                </a:solidFill>
              </a:rPr>
              <a:t> </a:t>
            </a:r>
            <a:r>
              <a:rPr lang="en-US" sz="3600" dirty="0">
                <a:solidFill>
                  <a:schemeClr val="bg1"/>
                </a:solidFill>
              </a:rPr>
              <a:t>45 seconds per participant</a:t>
            </a:r>
          </a:p>
          <a:p>
            <a:endParaRPr lang="en-US" sz="3600" dirty="0">
              <a:solidFill>
                <a:schemeClr val="bg1"/>
              </a:solidFill>
            </a:endParaRPr>
          </a:p>
          <a:p>
            <a:r>
              <a:rPr lang="en-US" sz="3600" b="1" dirty="0">
                <a:solidFill>
                  <a:srgbClr val="FFFF00"/>
                </a:solidFill>
              </a:rPr>
              <a:t>Competition Rounds:</a:t>
            </a:r>
            <a:endParaRPr lang="en-US" sz="3600" dirty="0">
              <a:solidFill>
                <a:srgbClr val="FFFF00"/>
              </a:solidFill>
            </a:endParaRPr>
          </a:p>
          <a:p>
            <a:r>
              <a:rPr lang="en-US" sz="3600" b="1" dirty="0">
                <a:solidFill>
                  <a:schemeClr val="bg1"/>
                </a:solidFill>
              </a:rPr>
              <a:t>Round 1:</a:t>
            </a:r>
            <a:r>
              <a:rPr lang="en-US" sz="3600" dirty="0">
                <a:solidFill>
                  <a:schemeClr val="bg1"/>
                </a:solidFill>
              </a:rPr>
              <a:t> Solo Ramp Walk</a:t>
            </a:r>
          </a:p>
          <a:p>
            <a:r>
              <a:rPr lang="en-US" sz="3600" b="1" dirty="0">
                <a:solidFill>
                  <a:schemeClr val="bg1"/>
                </a:solidFill>
              </a:rPr>
              <a:t>Round 2:</a:t>
            </a:r>
            <a:r>
              <a:rPr lang="en-US" sz="3600" dirty="0">
                <a:solidFill>
                  <a:schemeClr val="bg1"/>
                </a:solidFill>
              </a:rPr>
              <a:t> Paired Walk </a:t>
            </a:r>
            <a:r>
              <a:rPr lang="en-US" sz="3600" i="1" dirty="0">
                <a:solidFill>
                  <a:schemeClr val="bg1"/>
                </a:solidFill>
              </a:rPr>
              <a:t>(Pairs will be selected by judges)</a:t>
            </a:r>
            <a:endParaRPr lang="en-US" sz="3600" dirty="0">
              <a:solidFill>
                <a:schemeClr val="bg1"/>
              </a:solidFill>
            </a:endParaRPr>
          </a:p>
          <a:p>
            <a:r>
              <a:rPr lang="en-US" sz="3600" b="1" dirty="0">
                <a:solidFill>
                  <a:schemeClr val="bg1"/>
                </a:solidFill>
              </a:rPr>
              <a:t>Round 3 (Final):</a:t>
            </a:r>
            <a:r>
              <a:rPr lang="en-US" sz="3600" dirty="0">
                <a:solidFill>
                  <a:schemeClr val="bg1"/>
                </a:solidFill>
              </a:rPr>
              <a:t> Solo Walk </a:t>
            </a:r>
            <a:r>
              <a:rPr lang="en-US" sz="3600" i="1" dirty="0">
                <a:solidFill>
                  <a:schemeClr val="bg1"/>
                </a:solidFill>
              </a:rPr>
              <a:t>(Participants selected from Round 2)</a:t>
            </a:r>
            <a:endParaRPr lang="en-US" sz="3600" dirty="0">
              <a:solidFill>
                <a:schemeClr val="bg1"/>
              </a:solidFill>
            </a:endParaRPr>
          </a:p>
          <a:p>
            <a:r>
              <a:rPr lang="en-US" sz="3600" b="1" dirty="0">
                <a:solidFill>
                  <a:srgbClr val="FFFF00"/>
                </a:solidFill>
              </a:rPr>
              <a:t>Final Round Interaction:</a:t>
            </a:r>
            <a:endParaRPr lang="en-US" sz="3600" dirty="0">
              <a:solidFill>
                <a:srgbClr val="FFFF00"/>
              </a:solidFill>
            </a:endParaRPr>
          </a:p>
          <a:p>
            <a:r>
              <a:rPr lang="en-US" sz="3600" dirty="0">
                <a:solidFill>
                  <a:schemeClr val="bg1"/>
                </a:solidFill>
              </a:rPr>
              <a:t>Judges will ask </a:t>
            </a:r>
            <a:r>
              <a:rPr lang="en-US" sz="3600" b="1" dirty="0">
                <a:solidFill>
                  <a:schemeClr val="bg1"/>
                </a:solidFill>
              </a:rPr>
              <a:t>basic questions</a:t>
            </a:r>
            <a:r>
              <a:rPr lang="en-US" sz="3600" dirty="0">
                <a:solidFill>
                  <a:schemeClr val="bg1"/>
                </a:solidFill>
              </a:rPr>
              <a:t> about your </a:t>
            </a:r>
            <a:r>
              <a:rPr lang="en-US" sz="3600" b="1" dirty="0">
                <a:solidFill>
                  <a:schemeClr val="bg1"/>
                </a:solidFill>
              </a:rPr>
              <a:t>outfit or character inspiration</a:t>
            </a:r>
            <a:endParaRPr lang="en-US" sz="3600" dirty="0">
              <a:solidFill>
                <a:schemeClr val="bg1"/>
              </a:solidFill>
            </a:endParaRPr>
          </a:p>
          <a:p>
            <a:endParaRPr lang="en-US" sz="3600" b="1" dirty="0">
              <a:solidFill>
                <a:schemeClr val="bg1"/>
              </a:solidFill>
            </a:endParaRPr>
          </a:p>
        </p:txBody>
      </p:sp>
      <p:sp>
        <p:nvSpPr>
          <p:cNvPr id="3" name="TextBox 9">
            <a:extLst>
              <a:ext uri="{FF2B5EF4-FFF2-40B4-BE49-F238E27FC236}">
                <a16:creationId xmlns:a16="http://schemas.microsoft.com/office/drawing/2014/main" id="{C4434847-B441-2DC2-3A72-360F617AC5DB}"/>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err="1">
                <a:solidFill>
                  <a:srgbClr val="FFFF00"/>
                </a:solidFill>
                <a:latin typeface="League Spartan"/>
                <a:ea typeface="League Spartan"/>
                <a:cs typeface="League Spartan"/>
                <a:sym typeface="League Spartan"/>
              </a:rPr>
              <a:t>Rampwalk</a:t>
            </a:r>
            <a:r>
              <a:rPr lang="en-US" sz="6000" u="sng" dirty="0">
                <a:solidFill>
                  <a:srgbClr val="FFFF00"/>
                </a:solidFill>
                <a:latin typeface="League Spartan"/>
                <a:ea typeface="League Spartan"/>
                <a:cs typeface="League Spartan"/>
                <a:sym typeface="League Spartan"/>
              </a:rPr>
              <a:t> Competition</a:t>
            </a:r>
          </a:p>
        </p:txBody>
      </p:sp>
      <p:sp>
        <p:nvSpPr>
          <p:cNvPr id="4" name="TextBox 10">
            <a:extLst>
              <a:ext uri="{FF2B5EF4-FFF2-40B4-BE49-F238E27FC236}">
                <a16:creationId xmlns:a16="http://schemas.microsoft.com/office/drawing/2014/main" id="{60B81D0F-9E07-3385-0BF4-3923B8E9ACB3}"/>
              </a:ext>
            </a:extLst>
          </p:cNvPr>
          <p:cNvSpPr txBox="1"/>
          <p:nvPr/>
        </p:nvSpPr>
        <p:spPr>
          <a:xfrm>
            <a:off x="2152650" y="1257771"/>
            <a:ext cx="14630400" cy="412805"/>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“Walk the ramp like it’s your runway - confidence is your best outfit”</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pic>
        <p:nvPicPr>
          <p:cNvPr id="5" name="Picture 4">
            <a:extLst>
              <a:ext uri="{FF2B5EF4-FFF2-40B4-BE49-F238E27FC236}">
                <a16:creationId xmlns:a16="http://schemas.microsoft.com/office/drawing/2014/main" id="{DCA797B7-6822-8F71-387F-C51669350632}"/>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204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178A6-FF22-6BD3-A1E0-629CC2D4928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CFAE7-7C13-341D-EA05-DB98F79784D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IN" dirty="0"/>
          </a:p>
        </p:txBody>
      </p:sp>
      <p:sp>
        <p:nvSpPr>
          <p:cNvPr id="14" name="TextBox 9">
            <a:extLst>
              <a:ext uri="{FF2B5EF4-FFF2-40B4-BE49-F238E27FC236}">
                <a16:creationId xmlns:a16="http://schemas.microsoft.com/office/drawing/2014/main" id="{B502B0FC-EB23-C302-2D76-12F2D2290E9B}"/>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err="1">
                <a:solidFill>
                  <a:srgbClr val="FFFF00"/>
                </a:solidFill>
                <a:latin typeface="League Spartan"/>
                <a:ea typeface="League Spartan"/>
                <a:cs typeface="League Spartan"/>
                <a:sym typeface="League Spartan"/>
              </a:rPr>
              <a:t>Rampwalk</a:t>
            </a:r>
            <a:r>
              <a:rPr lang="en-US" sz="6000" u="sng" dirty="0">
                <a:solidFill>
                  <a:srgbClr val="FFFF00"/>
                </a:solidFill>
                <a:latin typeface="League Spartan"/>
                <a:ea typeface="League Spartan"/>
                <a:cs typeface="League Spartan"/>
                <a:sym typeface="League Spartan"/>
              </a:rPr>
              <a:t> Competition</a:t>
            </a:r>
          </a:p>
        </p:txBody>
      </p:sp>
      <p:sp>
        <p:nvSpPr>
          <p:cNvPr id="15" name="TextBox 10">
            <a:extLst>
              <a:ext uri="{FF2B5EF4-FFF2-40B4-BE49-F238E27FC236}">
                <a16:creationId xmlns:a16="http://schemas.microsoft.com/office/drawing/2014/main" id="{83B4D8BA-04D7-6B71-971A-1C4CD7CEFB98}"/>
              </a:ext>
            </a:extLst>
          </p:cNvPr>
          <p:cNvSpPr txBox="1"/>
          <p:nvPr/>
        </p:nvSpPr>
        <p:spPr>
          <a:xfrm>
            <a:off x="762000" y="2123864"/>
            <a:ext cx="5246370" cy="424613"/>
          </a:xfrm>
          <a:prstGeom prst="rect">
            <a:avLst/>
          </a:prstGeom>
        </p:spPr>
        <p:txBody>
          <a:bodyPr lIns="0" tIns="0" rIns="0" bIns="0" rtlCol="0" anchor="t">
            <a:spAutoFit/>
          </a:bodyPr>
          <a:lstStyle/>
          <a:p>
            <a:pPr algn="l">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Rules And Regulations: </a:t>
            </a:r>
          </a:p>
        </p:txBody>
      </p:sp>
      <p:sp>
        <p:nvSpPr>
          <p:cNvPr id="16" name="TextBox 10">
            <a:extLst>
              <a:ext uri="{FF2B5EF4-FFF2-40B4-BE49-F238E27FC236}">
                <a16:creationId xmlns:a16="http://schemas.microsoft.com/office/drawing/2014/main" id="{81768CFD-1AEE-9F81-EB6A-A52C38196DC0}"/>
              </a:ext>
            </a:extLst>
          </p:cNvPr>
          <p:cNvSpPr txBox="1"/>
          <p:nvPr/>
        </p:nvSpPr>
        <p:spPr>
          <a:xfrm>
            <a:off x="2362200" y="1320605"/>
            <a:ext cx="14630400" cy="412805"/>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“Walk the ramp like it’s your runway—confidence is your best outfit”</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22" name="Rectangle 1">
            <a:extLst>
              <a:ext uri="{FF2B5EF4-FFF2-40B4-BE49-F238E27FC236}">
                <a16:creationId xmlns:a16="http://schemas.microsoft.com/office/drawing/2014/main" id="{B5EB6F0B-2990-1A7E-E5DF-CEEAED9C5271}"/>
              </a:ext>
            </a:extLst>
          </p:cNvPr>
          <p:cNvSpPr>
            <a:spLocks noGrp="1" noChangeArrowheads="1"/>
          </p:cNvSpPr>
          <p:nvPr>
            <p:ph idx="1"/>
          </p:nvPr>
        </p:nvSpPr>
        <p:spPr bwMode="auto">
          <a:xfrm>
            <a:off x="609600" y="2932214"/>
            <a:ext cx="10134600" cy="740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FontTx/>
              <a:buChar char="•"/>
            </a:pPr>
            <a:r>
              <a:rPr kumimoji="0" lang="en-US" altLang="en-US" b="0" i="0" u="none" strike="noStrike" cap="none" normalizeH="0" baseline="0" dirty="0">
                <a:ln>
                  <a:noFill/>
                </a:ln>
                <a:solidFill>
                  <a:schemeClr val="bg1"/>
                </a:solidFill>
                <a:effectLst/>
              </a:rPr>
              <a:t>  Vulgarity or obscenity is </a:t>
            </a:r>
            <a:r>
              <a:rPr kumimoji="0" lang="en-US" altLang="en-US" b="1" i="0" u="none" strike="noStrike" cap="none" normalizeH="0" baseline="0" dirty="0">
                <a:ln>
                  <a:noFill/>
                </a:ln>
                <a:solidFill>
                  <a:schemeClr val="bg1"/>
                </a:solidFill>
                <a:effectLst/>
              </a:rPr>
              <a:t>strictly prohibited</a:t>
            </a:r>
            <a:endParaRPr kumimoji="0" lang="en-US" altLang="en-US" b="0" i="0" u="none" strike="noStrike" cap="none" normalizeH="0" baseline="0" dirty="0">
              <a:ln>
                <a:noFill/>
              </a:ln>
              <a:solidFill>
                <a:schemeClr val="bg1"/>
              </a:solidFill>
              <a:effectLst/>
            </a:endParaRPr>
          </a:p>
          <a:p>
            <a:pPr marL="0" indent="0" eaLnBrk="0" fontAlgn="base" hangingPunct="0">
              <a:lnSpc>
                <a:spcPct val="150000"/>
              </a:lnSpc>
              <a:spcBef>
                <a:spcPct val="0"/>
              </a:spcBef>
              <a:spcAft>
                <a:spcPct val="0"/>
              </a:spcAft>
              <a:buFontTx/>
              <a:buChar char="•"/>
            </a:pPr>
            <a:r>
              <a:rPr kumimoji="0" lang="en-US" altLang="en-US" b="0" i="0" u="none" strike="noStrike" cap="none" normalizeH="0" baseline="0" dirty="0">
                <a:ln>
                  <a:noFill/>
                </a:ln>
                <a:solidFill>
                  <a:schemeClr val="bg1"/>
                </a:solidFill>
                <a:effectLst/>
              </a:rPr>
              <a:t>  Use of </a:t>
            </a:r>
            <a:r>
              <a:rPr kumimoji="0" lang="en-US" altLang="en-US" b="1" i="0" u="none" strike="noStrike" cap="none" normalizeH="0" baseline="0" dirty="0">
                <a:ln>
                  <a:noFill/>
                </a:ln>
                <a:solidFill>
                  <a:schemeClr val="bg1"/>
                </a:solidFill>
                <a:effectLst/>
              </a:rPr>
              <a:t>cigarettes, alcohol, or unfair means</a:t>
            </a:r>
            <a:r>
              <a:rPr kumimoji="0" lang="en-US" altLang="en-US" b="0" i="0" u="none" strike="noStrike" cap="none" normalizeH="0" baseline="0" dirty="0">
                <a:ln>
                  <a:noFill/>
                </a:ln>
                <a:solidFill>
                  <a:schemeClr val="bg1"/>
                </a:solidFill>
                <a:effectLst/>
              </a:rPr>
              <a:t> is not allowed</a:t>
            </a:r>
          </a:p>
          <a:p>
            <a:pPr marL="0" indent="0" eaLnBrk="0" fontAlgn="base" hangingPunct="0">
              <a:lnSpc>
                <a:spcPct val="150000"/>
              </a:lnSpc>
              <a:spcBef>
                <a:spcPct val="0"/>
              </a:spcBef>
              <a:spcAft>
                <a:spcPct val="0"/>
              </a:spcAft>
              <a:buFontTx/>
              <a:buChar char="•"/>
            </a:pPr>
            <a:r>
              <a:rPr kumimoji="0" lang="en-US" altLang="en-US" b="0" i="0" u="none" strike="noStrike" cap="none" normalizeH="0" baseline="0" dirty="0">
                <a:ln>
                  <a:noFill/>
                </a:ln>
                <a:solidFill>
                  <a:schemeClr val="bg1"/>
                </a:solidFill>
                <a:effectLst/>
              </a:rPr>
              <a:t>  Violation of rules will lead to </a:t>
            </a:r>
            <a:r>
              <a:rPr kumimoji="0" lang="en-US" altLang="en-US" b="1" i="0" u="none" strike="noStrike" cap="none" normalizeH="0" baseline="0" dirty="0">
                <a:ln>
                  <a:noFill/>
                </a:ln>
                <a:solidFill>
                  <a:schemeClr val="bg1"/>
                </a:solidFill>
                <a:effectLst/>
              </a:rPr>
              <a:t>immediate disqualification</a:t>
            </a:r>
            <a:endParaRPr lang="en-US" dirty="0">
              <a:solidFill>
                <a:schemeClr val="bg1"/>
              </a:solidFill>
            </a:endParaRPr>
          </a:p>
          <a:p>
            <a:pPr>
              <a:lnSpc>
                <a:spcPct val="150000"/>
              </a:lnSpc>
            </a:pPr>
            <a:r>
              <a:rPr lang="en-US" dirty="0">
                <a:solidFill>
                  <a:schemeClr val="bg1"/>
                </a:solidFill>
              </a:rPr>
              <a:t>Costume &amp; Styling</a:t>
            </a:r>
          </a:p>
          <a:p>
            <a:pPr>
              <a:lnSpc>
                <a:spcPct val="150000"/>
              </a:lnSpc>
            </a:pPr>
            <a:r>
              <a:rPr lang="en-US" dirty="0">
                <a:solidFill>
                  <a:schemeClr val="bg1"/>
                </a:solidFill>
              </a:rPr>
              <a:t>Theme Interpretation</a:t>
            </a:r>
          </a:p>
          <a:p>
            <a:pPr>
              <a:lnSpc>
                <a:spcPct val="150000"/>
              </a:lnSpc>
            </a:pPr>
            <a:r>
              <a:rPr lang="en-US" dirty="0">
                <a:solidFill>
                  <a:schemeClr val="bg1"/>
                </a:solidFill>
              </a:rPr>
              <a:t>Walking Stance &amp; Confidence</a:t>
            </a:r>
          </a:p>
          <a:p>
            <a:pPr>
              <a:lnSpc>
                <a:spcPct val="150000"/>
              </a:lnSpc>
            </a:pPr>
            <a:r>
              <a:rPr lang="en-US" dirty="0">
                <a:solidFill>
                  <a:schemeClr val="bg1"/>
                </a:solidFill>
              </a:rPr>
              <a:t>Order of ramp walk may be </a:t>
            </a:r>
            <a:r>
              <a:rPr lang="en-US" b="1" dirty="0">
                <a:solidFill>
                  <a:schemeClr val="bg1"/>
                </a:solidFill>
              </a:rPr>
              <a:t>random</a:t>
            </a:r>
          </a:p>
          <a:p>
            <a:pPr marL="0" indent="0">
              <a:buNone/>
            </a:pPr>
            <a:endParaRPr lang="en-US" b="1" dirty="0">
              <a:solidFill>
                <a:schemeClr val="bg1"/>
              </a:solidFill>
            </a:endParaRPr>
          </a:p>
          <a:p>
            <a:pPr marL="0" indent="0">
              <a:buNone/>
            </a:pPr>
            <a:r>
              <a:rPr lang="en-US" sz="3600" b="1" u="sng" dirty="0">
                <a:solidFill>
                  <a:srgbClr val="FFFF00"/>
                </a:solidFill>
              </a:rPr>
              <a:t>Entry Fees:</a:t>
            </a:r>
            <a:r>
              <a:rPr lang="en-US" sz="3600" b="1" dirty="0">
                <a:solidFill>
                  <a:srgbClr val="FFFF00"/>
                </a:solidFill>
              </a:rPr>
              <a:t> Rs.100 Per Head</a:t>
            </a:r>
            <a:endParaRPr lang="en-US" sz="3600" dirty="0">
              <a:solidFill>
                <a:srgbClr val="FFFF00"/>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bg1"/>
              </a:solidFill>
              <a:effectLst/>
              <a:latin typeface="+mj-lt"/>
            </a:endParaRPr>
          </a:p>
        </p:txBody>
      </p:sp>
      <p:sp>
        <p:nvSpPr>
          <p:cNvPr id="23" name="TextBox 14">
            <a:extLst>
              <a:ext uri="{FF2B5EF4-FFF2-40B4-BE49-F238E27FC236}">
                <a16:creationId xmlns:a16="http://schemas.microsoft.com/office/drawing/2014/main" id="{FB540D4D-EA0D-1F04-9A61-14E4D3185386}"/>
              </a:ext>
            </a:extLst>
          </p:cNvPr>
          <p:cNvSpPr txBox="1"/>
          <p:nvPr/>
        </p:nvSpPr>
        <p:spPr>
          <a:xfrm>
            <a:off x="12477750" y="8212885"/>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24" name="TextBox 13">
            <a:extLst>
              <a:ext uri="{FF2B5EF4-FFF2-40B4-BE49-F238E27FC236}">
                <a16:creationId xmlns:a16="http://schemas.microsoft.com/office/drawing/2014/main" id="{1E57CCB6-8433-1601-FD98-536C9F51F8DE}"/>
              </a:ext>
            </a:extLst>
          </p:cNvPr>
          <p:cNvSpPr txBox="1"/>
          <p:nvPr/>
        </p:nvSpPr>
        <p:spPr>
          <a:xfrm>
            <a:off x="11658600" y="8675598"/>
            <a:ext cx="5703570" cy="990143"/>
          </a:xfrm>
          <a:prstGeom prst="rect">
            <a:avLst/>
          </a:prstGeom>
        </p:spPr>
        <p:txBody>
          <a:bodyPr wrap="square"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Meghana:		     90590 54180</a:t>
            </a:r>
          </a:p>
          <a:p>
            <a:pPr algn="l"/>
            <a:r>
              <a:rPr lang="en-US" sz="3217" dirty="0">
                <a:solidFill>
                  <a:srgbClr val="FFFFFF"/>
                </a:solidFill>
                <a:latin typeface="Glacial Indifference"/>
                <a:ea typeface="Glacial Indifference"/>
                <a:cs typeface="Glacial Indifference"/>
                <a:sym typeface="Glacial Indifference"/>
              </a:rPr>
              <a:t>P. Akshaya Reddy: 98582 88898 </a:t>
            </a:r>
          </a:p>
        </p:txBody>
      </p:sp>
      <p:pic>
        <p:nvPicPr>
          <p:cNvPr id="25" name="Picture 24">
            <a:extLst>
              <a:ext uri="{FF2B5EF4-FFF2-40B4-BE49-F238E27FC236}">
                <a16:creationId xmlns:a16="http://schemas.microsoft.com/office/drawing/2014/main" id="{F628F0B4-148F-3728-129F-B76CCB241826}"/>
              </a:ext>
            </a:extLst>
          </p:cNvPr>
          <p:cNvPicPr>
            <a:picLocks noChangeAspect="1"/>
          </p:cNvPicPr>
          <p:nvPr/>
        </p:nvPicPr>
        <p:blipFill>
          <a:blip r:embed="rId4">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Fashion Show Catwalk Composition 26322118 Vector Art at Vecteezy">
            <a:extLst>
              <a:ext uri="{FF2B5EF4-FFF2-40B4-BE49-F238E27FC236}">
                <a16:creationId xmlns:a16="http://schemas.microsoft.com/office/drawing/2014/main" id="{05415951-2808-449F-0408-32CBD9B42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507" y="2151614"/>
            <a:ext cx="5093970" cy="568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09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DDFBA-0295-C8A0-947E-C327C2143D1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1F9269-2457-0239-67CC-18A63F1A007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CC753C25-242C-7502-2AD1-4E5A4E23CE5C}"/>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Painting Competition</a:t>
            </a:r>
          </a:p>
        </p:txBody>
      </p:sp>
      <p:sp>
        <p:nvSpPr>
          <p:cNvPr id="14" name="TextBox 10">
            <a:extLst>
              <a:ext uri="{FF2B5EF4-FFF2-40B4-BE49-F238E27FC236}">
                <a16:creationId xmlns:a16="http://schemas.microsoft.com/office/drawing/2014/main" id="{28023E87-A78C-361E-9ED1-E5BB27F5A2EE}"/>
              </a:ext>
            </a:extLst>
          </p:cNvPr>
          <p:cNvSpPr txBox="1"/>
          <p:nvPr/>
        </p:nvSpPr>
        <p:spPr>
          <a:xfrm>
            <a:off x="3657600" y="1243307"/>
            <a:ext cx="12243558" cy="426079"/>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“Turn your thoughts into colors and dreams into art.” </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5" name="TextBox 10">
            <a:extLst>
              <a:ext uri="{FF2B5EF4-FFF2-40B4-BE49-F238E27FC236}">
                <a16:creationId xmlns:a16="http://schemas.microsoft.com/office/drawing/2014/main" id="{4E91FC7C-E812-0408-17A5-E0832F74D9C2}"/>
              </a:ext>
            </a:extLst>
          </p:cNvPr>
          <p:cNvSpPr txBox="1"/>
          <p:nvPr/>
        </p:nvSpPr>
        <p:spPr>
          <a:xfrm>
            <a:off x="628650" y="1905163"/>
            <a:ext cx="5246370" cy="833562"/>
          </a:xfrm>
          <a:prstGeom prst="rect">
            <a:avLst/>
          </a:prstGeom>
        </p:spPr>
        <p:txBody>
          <a:bodyPr lIns="0" tIns="0" rIns="0" bIns="0" rtlCol="0" anchor="t">
            <a:spAutoFit/>
          </a:bodyPr>
          <a:lstStyle/>
          <a:p>
            <a:pPr>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Event Guidelines</a:t>
            </a:r>
            <a:endParaRPr lang="en-US" sz="3600" b="1" dirty="0">
              <a:solidFill>
                <a:schemeClr val="accent6">
                  <a:lumMod val="75000"/>
                </a:schemeClr>
              </a:solidFill>
            </a:endParaRPr>
          </a:p>
          <a:p>
            <a:pPr algn="l">
              <a:lnSpc>
                <a:spcPts val="3217"/>
              </a:lnSpc>
            </a:pPr>
            <a:r>
              <a:rPr lang="en-US" sz="3600" b="1" u="sng" dirty="0">
                <a:solidFill>
                  <a:srgbClr val="FFFFFF"/>
                </a:solidFill>
                <a:latin typeface="Glacial Indifference Bold"/>
                <a:ea typeface="Glacial Indifference Bold"/>
                <a:cs typeface="Glacial Indifference Bold"/>
                <a:sym typeface="Glacial Indifference Bold"/>
              </a:rPr>
              <a:t> </a:t>
            </a:r>
          </a:p>
        </p:txBody>
      </p:sp>
      <p:sp>
        <p:nvSpPr>
          <p:cNvPr id="16" name="TextBox 11">
            <a:extLst>
              <a:ext uri="{FF2B5EF4-FFF2-40B4-BE49-F238E27FC236}">
                <a16:creationId xmlns:a16="http://schemas.microsoft.com/office/drawing/2014/main" id="{EED9C0F5-F407-1BBD-2719-A2FBB9AE0A08}"/>
              </a:ext>
            </a:extLst>
          </p:cNvPr>
          <p:cNvSpPr txBox="1"/>
          <p:nvPr/>
        </p:nvSpPr>
        <p:spPr>
          <a:xfrm>
            <a:off x="643398" y="2445653"/>
            <a:ext cx="16440150" cy="7386638"/>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3200" b="1" dirty="0">
                <a:solidFill>
                  <a:srgbClr val="FFFF00"/>
                </a:solidFill>
              </a:rPr>
              <a:t>Game Type: </a:t>
            </a:r>
            <a:r>
              <a:rPr lang="en-US" sz="3200" dirty="0">
                <a:solidFill>
                  <a:schemeClr val="bg1"/>
                </a:solidFill>
              </a:rPr>
              <a:t>Individual | Theme-Based | Fun &amp; Creative</a:t>
            </a:r>
          </a:p>
          <a:p>
            <a:pPr marL="571500" indent="-571500">
              <a:lnSpc>
                <a:spcPct val="150000"/>
              </a:lnSpc>
              <a:buFont typeface="Arial" panose="020B0604020202020204" pitchFamily="34" charset="0"/>
              <a:buChar char="•"/>
            </a:pPr>
            <a:r>
              <a:rPr lang="en-US" sz="3200" dirty="0">
                <a:solidFill>
                  <a:srgbClr val="FFFF00"/>
                </a:solidFill>
              </a:rPr>
              <a:t>Theme : </a:t>
            </a:r>
            <a:r>
              <a:rPr lang="en-US" sz="3200" dirty="0">
                <a:solidFill>
                  <a:schemeClr val="bg1"/>
                </a:solidFill>
              </a:rPr>
              <a:t>What if time can be painted ?</a:t>
            </a:r>
          </a:p>
          <a:p>
            <a:pPr marL="571500" indent="-571500">
              <a:buFont typeface="Arial" panose="020B0604020202020204" pitchFamily="34" charset="0"/>
              <a:buChar char="•"/>
            </a:pPr>
            <a:r>
              <a:rPr lang="en-US" sz="3200" dirty="0">
                <a:solidFill>
                  <a:schemeClr val="bg1"/>
                </a:solidFill>
              </a:rPr>
              <a:t>It is an on-the-spot painting competition where participants visually express time as an emotion, journey, or force. At the beginning of the event, one participant will be invited to pick a chit randomly, and the concept written on that chit will be announced as the common topic for the day, which all participants must paint. The topics explore different dimensions of time such as Past–Present–Future in one canvas, Aging, Frozen Moments, Fast vs Slow Time, Time as a Healer or Destroyer, and symbolic clocks. Participants must creatively translate the announced concept into a single canvas within the given time limit</a:t>
            </a:r>
          </a:p>
          <a:p>
            <a:endParaRPr lang="en-US" sz="3200" dirty="0">
              <a:solidFill>
                <a:schemeClr val="bg1"/>
              </a:solidFill>
            </a:endParaRPr>
          </a:p>
          <a:p>
            <a:r>
              <a:rPr lang="en-US" sz="3200" b="1" dirty="0">
                <a:solidFill>
                  <a:srgbClr val="FFFF00"/>
                </a:solidFill>
              </a:rPr>
              <a:t>OBJECTIVES :</a:t>
            </a:r>
          </a:p>
          <a:p>
            <a:r>
              <a:rPr lang="en-US" sz="3200" dirty="0">
                <a:solidFill>
                  <a:schemeClr val="bg1"/>
                </a:solidFill>
              </a:rPr>
              <a:t>• Encourage creativity and artistic expression </a:t>
            </a:r>
          </a:p>
          <a:p>
            <a:r>
              <a:rPr lang="en-US" sz="3200" dirty="0">
                <a:solidFill>
                  <a:schemeClr val="bg1"/>
                </a:solidFill>
              </a:rPr>
              <a:t>• Provide a platform to showcase painting skills </a:t>
            </a:r>
          </a:p>
          <a:p>
            <a:r>
              <a:rPr lang="en-US" sz="3200" dirty="0">
                <a:solidFill>
                  <a:schemeClr val="bg1"/>
                </a:solidFill>
              </a:rPr>
              <a:t>• Promote innovation, originality, and conceptual thinking</a:t>
            </a:r>
          </a:p>
        </p:txBody>
      </p:sp>
      <p:pic>
        <p:nvPicPr>
          <p:cNvPr id="18" name="Picture 17">
            <a:extLst>
              <a:ext uri="{FF2B5EF4-FFF2-40B4-BE49-F238E27FC236}">
                <a16:creationId xmlns:a16="http://schemas.microsoft.com/office/drawing/2014/main" id="{FD157078-9205-1C68-33E8-29F029525ABB}"/>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6928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6F99E-B67A-0985-8B3D-263E2CE0F3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E299D8-727D-84A2-64C8-0FCEDF9B0C5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2" name="Freeform 2">
            <a:extLst>
              <a:ext uri="{FF2B5EF4-FFF2-40B4-BE49-F238E27FC236}">
                <a16:creationId xmlns:a16="http://schemas.microsoft.com/office/drawing/2014/main" id="{16AA1372-C0B3-3309-2948-B9BCCC9D0B6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9FEF7B0B-10E4-CD4E-2114-23C3BC5E5522}"/>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a:solidFill>
                  <a:srgbClr val="FFFF00"/>
                </a:solidFill>
                <a:latin typeface="League Spartan"/>
                <a:ea typeface="League Spartan"/>
                <a:cs typeface="League Spartan"/>
                <a:sym typeface="League Spartan"/>
              </a:rPr>
              <a:t>Painting Competition</a:t>
            </a:r>
          </a:p>
        </p:txBody>
      </p:sp>
      <p:sp>
        <p:nvSpPr>
          <p:cNvPr id="14" name="TextBox 10">
            <a:extLst>
              <a:ext uri="{FF2B5EF4-FFF2-40B4-BE49-F238E27FC236}">
                <a16:creationId xmlns:a16="http://schemas.microsoft.com/office/drawing/2014/main" id="{2FD3898F-4A5C-8250-B423-B24C822E0216}"/>
              </a:ext>
            </a:extLst>
          </p:cNvPr>
          <p:cNvSpPr txBox="1"/>
          <p:nvPr/>
        </p:nvSpPr>
        <p:spPr>
          <a:xfrm>
            <a:off x="3657600" y="1243307"/>
            <a:ext cx="12243558" cy="426079"/>
          </a:xfrm>
          <a:prstGeom prst="rect">
            <a:avLst/>
          </a:prstGeom>
        </p:spPr>
        <p:txBody>
          <a:bodyPr wrap="square" lIns="0" tIns="0" rIns="0" bIns="0" rtlCol="0" anchor="t">
            <a:spAutoFit/>
          </a:bodyPr>
          <a:lstStyle/>
          <a:p>
            <a:pPr>
              <a:lnSpc>
                <a:spcPts val="3217"/>
              </a:lnSpc>
            </a:pPr>
            <a:r>
              <a:rPr lang="en-US" sz="3600" b="1" dirty="0">
                <a:solidFill>
                  <a:schemeClr val="bg1"/>
                </a:solidFill>
                <a:latin typeface="Cambria" panose="02040503050406030204" pitchFamily="18" charset="0"/>
                <a:ea typeface="Cambria" panose="02040503050406030204" pitchFamily="18" charset="0"/>
              </a:rPr>
              <a:t>“Turn your thoughts into colors and dreams into art.” </a:t>
            </a:r>
            <a:endParaRPr lang="en-US" sz="3217"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6" name="TextBox 11">
            <a:extLst>
              <a:ext uri="{FF2B5EF4-FFF2-40B4-BE49-F238E27FC236}">
                <a16:creationId xmlns:a16="http://schemas.microsoft.com/office/drawing/2014/main" id="{0B9D5B74-15AA-08B7-2B8B-8F1D3F1AE1F2}"/>
              </a:ext>
            </a:extLst>
          </p:cNvPr>
          <p:cNvSpPr txBox="1"/>
          <p:nvPr/>
        </p:nvSpPr>
        <p:spPr>
          <a:xfrm>
            <a:off x="693174" y="1819439"/>
            <a:ext cx="14007465" cy="8002191"/>
          </a:xfrm>
          <a:prstGeom prst="rect">
            <a:avLst/>
          </a:prstGeom>
        </p:spPr>
        <p:txBody>
          <a:bodyPr wrap="square" lIns="0" tIns="0" rIns="0" bIns="0" rtlCol="0" anchor="t">
            <a:spAutoFit/>
          </a:bodyPr>
          <a:lstStyle/>
          <a:p>
            <a:r>
              <a:rPr lang="en-US" sz="3200" b="1" u="sng" dirty="0">
                <a:solidFill>
                  <a:schemeClr val="accent6">
                    <a:lumMod val="60000"/>
                    <a:lumOff val="40000"/>
                  </a:schemeClr>
                </a:solidFill>
              </a:rPr>
              <a:t>RULES &amp; REGULATIONS</a:t>
            </a:r>
          </a:p>
          <a:p>
            <a:r>
              <a:rPr lang="en-US" sz="3200" dirty="0">
                <a:solidFill>
                  <a:schemeClr val="bg1"/>
                </a:solidFill>
              </a:rPr>
              <a:t>• College ID is mandatory. Only one artwork per participant.</a:t>
            </a:r>
          </a:p>
          <a:p>
            <a:r>
              <a:rPr lang="en-US" sz="3200" dirty="0">
                <a:solidFill>
                  <a:schemeClr val="bg1"/>
                </a:solidFill>
              </a:rPr>
              <a:t>• Time limit must be strictly followed; late submissions not accepted.</a:t>
            </a:r>
          </a:p>
          <a:p>
            <a:r>
              <a:rPr lang="en-US" sz="3200" dirty="0">
                <a:solidFill>
                  <a:schemeClr val="bg1"/>
                </a:solidFill>
              </a:rPr>
              <a:t>• Only manual painting/drawing allowed; no digital art or references.</a:t>
            </a:r>
          </a:p>
          <a:p>
            <a:r>
              <a:rPr lang="en-US" sz="3200" dirty="0">
                <a:solidFill>
                  <a:schemeClr val="bg1"/>
                </a:solidFill>
              </a:rPr>
              <a:t>• Cell phones, books, and external help are prohibited. </a:t>
            </a:r>
          </a:p>
          <a:p>
            <a:r>
              <a:rPr lang="en-US" sz="3200" dirty="0">
                <a:solidFill>
                  <a:schemeClr val="bg1"/>
                </a:solidFill>
              </a:rPr>
              <a:t>• Plagiarism or pre-made work leads to disqualification. </a:t>
            </a:r>
          </a:p>
          <a:p>
            <a:r>
              <a:rPr lang="en-US" sz="3200" dirty="0">
                <a:solidFill>
                  <a:schemeClr val="bg1"/>
                </a:solidFill>
              </a:rPr>
              <a:t>• Co-operate with the Judges Decision, Judge’s decision is final. </a:t>
            </a:r>
          </a:p>
          <a:p>
            <a:endParaRPr lang="en-US" sz="3200" dirty="0">
              <a:solidFill>
                <a:schemeClr val="bg1"/>
              </a:solidFill>
            </a:endParaRPr>
          </a:p>
          <a:p>
            <a:r>
              <a:rPr lang="en-US" sz="3200" b="1" u="sng" dirty="0">
                <a:solidFill>
                  <a:srgbClr val="FFFF00"/>
                </a:solidFill>
              </a:rPr>
              <a:t>Materials Allowed</a:t>
            </a:r>
            <a:r>
              <a:rPr lang="en-US" sz="3200" b="1" dirty="0">
                <a:solidFill>
                  <a:srgbClr val="FFFF00"/>
                </a:solidFill>
              </a:rPr>
              <a:t>: </a:t>
            </a:r>
            <a:r>
              <a:rPr lang="en-US" sz="3200" dirty="0">
                <a:solidFill>
                  <a:schemeClr val="bg1"/>
                </a:solidFill>
              </a:rPr>
              <a:t>Watercolors, Acrylics, Poster Colors, Oil Pastels, Color Pencils, Brushes, Palette, Water Container.</a:t>
            </a:r>
          </a:p>
          <a:p>
            <a:r>
              <a:rPr lang="en-US" sz="3200" dirty="0">
                <a:solidFill>
                  <a:schemeClr val="bg1"/>
                </a:solidFill>
              </a:rPr>
              <a:t>Participants should bring their own materials.</a:t>
            </a:r>
          </a:p>
          <a:p>
            <a:r>
              <a:rPr lang="en-US" sz="3200" dirty="0">
                <a:solidFill>
                  <a:schemeClr val="bg1"/>
                </a:solidFill>
              </a:rPr>
              <a:t>Organizers will provide chart paper, pencils, erasers, and sharpeners. </a:t>
            </a:r>
          </a:p>
          <a:p>
            <a:r>
              <a:rPr lang="en-US" sz="3200" b="1" u="sng" dirty="0">
                <a:solidFill>
                  <a:srgbClr val="FFFF00"/>
                </a:solidFill>
              </a:rPr>
              <a:t>NOTE: </a:t>
            </a:r>
            <a:r>
              <a:rPr lang="en-US" sz="3200" dirty="0">
                <a:solidFill>
                  <a:schemeClr val="bg1"/>
                </a:solidFill>
              </a:rPr>
              <a:t>Judging is based on creativity, idea, and execution irrespective of material cost. All painting materials are allowed.</a:t>
            </a:r>
          </a:p>
          <a:p>
            <a:pPr marL="571500" indent="-571500">
              <a:buFont typeface="Arial" panose="020B0604020202020204" pitchFamily="34" charset="0"/>
              <a:buChar char="•"/>
            </a:pPr>
            <a:endParaRPr lang="en-US" sz="3600" b="1" dirty="0">
              <a:solidFill>
                <a:schemeClr val="bg1"/>
              </a:solidFill>
            </a:endParaRPr>
          </a:p>
          <a:p>
            <a:r>
              <a:rPr lang="en-US" sz="3600" b="1" u="sng" dirty="0">
                <a:solidFill>
                  <a:srgbClr val="FFFF00"/>
                </a:solidFill>
              </a:rPr>
              <a:t>Entry Fees:</a:t>
            </a:r>
            <a:r>
              <a:rPr lang="en-US" sz="3600" b="1" dirty="0">
                <a:solidFill>
                  <a:srgbClr val="FFFF00"/>
                </a:solidFill>
              </a:rPr>
              <a:t> Per person Rs.200/-</a:t>
            </a:r>
          </a:p>
        </p:txBody>
      </p:sp>
      <p:pic>
        <p:nvPicPr>
          <p:cNvPr id="18" name="Picture 17">
            <a:extLst>
              <a:ext uri="{FF2B5EF4-FFF2-40B4-BE49-F238E27FC236}">
                <a16:creationId xmlns:a16="http://schemas.microsoft.com/office/drawing/2014/main" id="{6C3FFAF6-69CA-6DA3-D4FE-132F94E1FA8F}"/>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14">
            <a:extLst>
              <a:ext uri="{FF2B5EF4-FFF2-40B4-BE49-F238E27FC236}">
                <a16:creationId xmlns:a16="http://schemas.microsoft.com/office/drawing/2014/main" id="{6D9F7F9A-74AA-7243-8C5F-8C5E9FE16367}"/>
              </a:ext>
            </a:extLst>
          </p:cNvPr>
          <p:cNvSpPr txBox="1"/>
          <p:nvPr/>
        </p:nvSpPr>
        <p:spPr>
          <a:xfrm>
            <a:off x="13004759" y="8325322"/>
            <a:ext cx="5246370" cy="424613"/>
          </a:xfrm>
          <a:prstGeom prst="rect">
            <a:avLst/>
          </a:prstGeom>
        </p:spPr>
        <p:txBody>
          <a:bodyPr lIns="0" tIns="0" rIns="0" bIns="0" rtlCol="0" anchor="t">
            <a:spAutoFit/>
          </a:bodyPr>
          <a:lstStyle/>
          <a:p>
            <a:pPr algn="l">
              <a:lnSpc>
                <a:spcPts val="3217"/>
              </a:lnSpc>
            </a:pPr>
            <a:r>
              <a:rPr lang="en-US" sz="3217" b="1" dirty="0">
                <a:solidFill>
                  <a:srgbClr val="FFFF00"/>
                </a:solidFill>
                <a:latin typeface="Glacial Indifference Bold"/>
                <a:ea typeface="Glacial Indifference Bold"/>
                <a:cs typeface="Glacial Indifference Bold"/>
                <a:sym typeface="Glacial Indifference Bold"/>
              </a:rPr>
              <a:t>For Queries Contact</a:t>
            </a:r>
          </a:p>
        </p:txBody>
      </p:sp>
      <p:sp>
        <p:nvSpPr>
          <p:cNvPr id="4" name="TextBox 13">
            <a:extLst>
              <a:ext uri="{FF2B5EF4-FFF2-40B4-BE49-F238E27FC236}">
                <a16:creationId xmlns:a16="http://schemas.microsoft.com/office/drawing/2014/main" id="{19D75586-009B-4A32-2B73-4112C9E5F7E0}"/>
              </a:ext>
            </a:extLst>
          </p:cNvPr>
          <p:cNvSpPr txBox="1"/>
          <p:nvPr/>
        </p:nvSpPr>
        <p:spPr>
          <a:xfrm>
            <a:off x="12770628" y="8823876"/>
            <a:ext cx="5246370" cy="990143"/>
          </a:xfrm>
          <a:prstGeom prst="rect">
            <a:avLst/>
          </a:prstGeom>
        </p:spPr>
        <p:txBody>
          <a:bodyPr lIns="0" tIns="0" rIns="0" bIns="0" rtlCol="0" anchor="t">
            <a:spAutoFit/>
          </a:bodyPr>
          <a:lstStyle/>
          <a:p>
            <a:pPr algn="l"/>
            <a:r>
              <a:rPr lang="en-US" sz="3217" dirty="0">
                <a:solidFill>
                  <a:srgbClr val="FFFFFF"/>
                </a:solidFill>
                <a:latin typeface="Glacial Indifference"/>
                <a:ea typeface="Glacial Indifference"/>
                <a:cs typeface="Glacial Indifference"/>
                <a:sym typeface="Glacial Indifference"/>
              </a:rPr>
              <a:t>L. Nanditha: 90326 05728</a:t>
            </a:r>
          </a:p>
          <a:p>
            <a:pPr algn="l"/>
            <a:r>
              <a:rPr lang="en-US" sz="3217" dirty="0">
                <a:solidFill>
                  <a:srgbClr val="FFFFFF"/>
                </a:solidFill>
                <a:latin typeface="Glacial Indifference"/>
                <a:ea typeface="Glacial Indifference"/>
                <a:cs typeface="Glacial Indifference"/>
                <a:sym typeface="Glacial Indifference"/>
              </a:rPr>
              <a:t>Hema Priya: 73307 63229</a:t>
            </a:r>
          </a:p>
        </p:txBody>
      </p:sp>
      <p:pic>
        <p:nvPicPr>
          <p:cNvPr id="5" name="Picture 2" descr="Painting Competition Stock Photos, Images and Backgrounds for Free Download">
            <a:extLst>
              <a:ext uri="{FF2B5EF4-FFF2-40B4-BE49-F238E27FC236}">
                <a16:creationId xmlns:a16="http://schemas.microsoft.com/office/drawing/2014/main" id="{BC9FD469-5A6C-36FA-60A1-30EFF989F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7245" y="2078508"/>
            <a:ext cx="59531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72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39D39-F820-32C7-433A-4127D6B511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B6BC3E-6219-6298-CFBD-883C8F0FE4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3" name="TextBox 9">
            <a:extLst>
              <a:ext uri="{FF2B5EF4-FFF2-40B4-BE49-F238E27FC236}">
                <a16:creationId xmlns:a16="http://schemas.microsoft.com/office/drawing/2014/main" id="{EBD060CB-E899-65C9-1E3C-B85C1F43FC93}"/>
              </a:ext>
            </a:extLst>
          </p:cNvPr>
          <p:cNvSpPr txBox="1"/>
          <p:nvPr/>
        </p:nvSpPr>
        <p:spPr>
          <a:xfrm>
            <a:off x="3251835" y="-22436"/>
            <a:ext cx="11849100" cy="1115690"/>
          </a:xfrm>
          <a:prstGeom prst="rect">
            <a:avLst/>
          </a:prstGeom>
        </p:spPr>
        <p:txBody>
          <a:bodyPr wrap="square" lIns="0" tIns="0" rIns="0" bIns="0" rtlCol="0" anchor="t">
            <a:spAutoFit/>
          </a:bodyPr>
          <a:lstStyle/>
          <a:p>
            <a:pPr algn="ctr">
              <a:lnSpc>
                <a:spcPts val="9219"/>
              </a:lnSpc>
            </a:pPr>
            <a:r>
              <a:rPr lang="en-US" sz="6000" u="sng" dirty="0" err="1">
                <a:solidFill>
                  <a:srgbClr val="FFFF00"/>
                </a:solidFill>
                <a:latin typeface="League Spartan"/>
                <a:ea typeface="League Spartan"/>
                <a:cs typeface="League Spartan"/>
                <a:sym typeface="League Spartan"/>
              </a:rPr>
              <a:t>Treasurehunt</a:t>
            </a:r>
            <a:r>
              <a:rPr lang="en-US" sz="6000" u="sng" dirty="0">
                <a:solidFill>
                  <a:srgbClr val="FFFF00"/>
                </a:solidFill>
                <a:latin typeface="League Spartan"/>
                <a:ea typeface="League Spartan"/>
                <a:cs typeface="League Spartan"/>
                <a:sym typeface="League Spartan"/>
              </a:rPr>
              <a:t> Competition</a:t>
            </a:r>
          </a:p>
        </p:txBody>
      </p:sp>
      <p:sp>
        <p:nvSpPr>
          <p:cNvPr id="14" name="TextBox 10">
            <a:extLst>
              <a:ext uri="{FF2B5EF4-FFF2-40B4-BE49-F238E27FC236}">
                <a16:creationId xmlns:a16="http://schemas.microsoft.com/office/drawing/2014/main" id="{93BD76F1-6C74-9A75-57C4-722A86AC5B5E}"/>
              </a:ext>
            </a:extLst>
          </p:cNvPr>
          <p:cNvSpPr txBox="1"/>
          <p:nvPr/>
        </p:nvSpPr>
        <p:spPr>
          <a:xfrm>
            <a:off x="2438400" y="1255272"/>
            <a:ext cx="15163800" cy="412805"/>
          </a:xfrm>
          <a:prstGeom prst="rect">
            <a:avLst/>
          </a:prstGeom>
        </p:spPr>
        <p:txBody>
          <a:bodyPr wrap="square" lIns="0" tIns="0" rIns="0" bIns="0" rtlCol="0" anchor="t">
            <a:spAutoFit/>
          </a:bodyPr>
          <a:lstStyle/>
          <a:p>
            <a:pPr>
              <a:lnSpc>
                <a:spcPts val="3217"/>
              </a:lnSpc>
            </a:pPr>
            <a:r>
              <a:rPr lang="en-US" sz="3200" b="1" dirty="0">
                <a:solidFill>
                  <a:schemeClr val="bg1"/>
                </a:solidFill>
                <a:latin typeface="Cambria" panose="02040503050406030204" pitchFamily="18" charset="0"/>
                <a:ea typeface="Cambria" panose="02040503050406030204" pitchFamily="18" charset="0"/>
              </a:rPr>
              <a:t>“Every clue is a step closer to victory—keep exploring, keep believing!”</a:t>
            </a:r>
            <a:endParaRPr lang="en-US" sz="3200" b="1" u="sng" dirty="0">
              <a:solidFill>
                <a:schemeClr val="bg1"/>
              </a:solidFill>
              <a:latin typeface="Cambria" panose="02040503050406030204" pitchFamily="18" charset="0"/>
              <a:ea typeface="Cambria" panose="02040503050406030204" pitchFamily="18" charset="0"/>
              <a:cs typeface="Glacial Indifference Bold"/>
              <a:sym typeface="Glacial Indifference Bold"/>
            </a:endParaRPr>
          </a:p>
        </p:txBody>
      </p:sp>
      <p:sp>
        <p:nvSpPr>
          <p:cNvPr id="15" name="TextBox 10">
            <a:extLst>
              <a:ext uri="{FF2B5EF4-FFF2-40B4-BE49-F238E27FC236}">
                <a16:creationId xmlns:a16="http://schemas.microsoft.com/office/drawing/2014/main" id="{A090829D-052A-CB75-0217-963ABAA758A6}"/>
              </a:ext>
            </a:extLst>
          </p:cNvPr>
          <p:cNvSpPr txBox="1"/>
          <p:nvPr/>
        </p:nvSpPr>
        <p:spPr>
          <a:xfrm>
            <a:off x="762000" y="2168968"/>
            <a:ext cx="5246370" cy="833562"/>
          </a:xfrm>
          <a:prstGeom prst="rect">
            <a:avLst/>
          </a:prstGeom>
        </p:spPr>
        <p:txBody>
          <a:bodyPr lIns="0" tIns="0" rIns="0" bIns="0" rtlCol="0" anchor="t">
            <a:spAutoFit/>
          </a:bodyPr>
          <a:lstStyle/>
          <a:p>
            <a:pPr>
              <a:lnSpc>
                <a:spcPts val="3217"/>
              </a:lnSpc>
            </a:pPr>
            <a:r>
              <a:rPr lang="en-US" sz="3600" b="1" u="sng" dirty="0">
                <a:solidFill>
                  <a:schemeClr val="accent6">
                    <a:lumMod val="75000"/>
                  </a:schemeClr>
                </a:solidFill>
                <a:latin typeface="Glacial Indifference Bold"/>
                <a:ea typeface="Glacial Indifference Bold"/>
                <a:cs typeface="Glacial Indifference Bold"/>
                <a:sym typeface="Glacial Indifference Bold"/>
              </a:rPr>
              <a:t>Event Guidelines</a:t>
            </a:r>
            <a:endParaRPr lang="en-US" sz="3600" b="1" dirty="0">
              <a:solidFill>
                <a:schemeClr val="accent6">
                  <a:lumMod val="75000"/>
                </a:schemeClr>
              </a:solidFill>
            </a:endParaRPr>
          </a:p>
          <a:p>
            <a:pPr algn="l">
              <a:lnSpc>
                <a:spcPts val="3217"/>
              </a:lnSpc>
            </a:pPr>
            <a:r>
              <a:rPr lang="en-US" sz="3600" b="1" u="sng" dirty="0">
                <a:solidFill>
                  <a:srgbClr val="FFFFFF"/>
                </a:solidFill>
                <a:latin typeface="Glacial Indifference Bold"/>
                <a:ea typeface="Glacial Indifference Bold"/>
                <a:cs typeface="Glacial Indifference Bold"/>
                <a:sym typeface="Glacial Indifference Bold"/>
              </a:rPr>
              <a:t> </a:t>
            </a:r>
          </a:p>
        </p:txBody>
      </p:sp>
      <p:sp>
        <p:nvSpPr>
          <p:cNvPr id="16" name="TextBox 11">
            <a:extLst>
              <a:ext uri="{FF2B5EF4-FFF2-40B4-BE49-F238E27FC236}">
                <a16:creationId xmlns:a16="http://schemas.microsoft.com/office/drawing/2014/main" id="{A059941C-EC6C-FF71-9D7E-04CC77FD85E4}"/>
              </a:ext>
            </a:extLst>
          </p:cNvPr>
          <p:cNvSpPr txBox="1"/>
          <p:nvPr/>
        </p:nvSpPr>
        <p:spPr>
          <a:xfrm>
            <a:off x="742336" y="2856981"/>
            <a:ext cx="10924500" cy="6924973"/>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3600" dirty="0">
                <a:solidFill>
                  <a:schemeClr val="bg1"/>
                </a:solidFill>
              </a:rPr>
              <a:t>Participating teams must have a minimum of 3 and a maximum of 5 members.</a:t>
            </a:r>
          </a:p>
          <a:p>
            <a:pPr marL="571500" indent="-571500">
              <a:lnSpc>
                <a:spcPct val="150000"/>
              </a:lnSpc>
              <a:buFont typeface="Arial" panose="020B0604020202020204" pitchFamily="34" charset="0"/>
              <a:buChar char="•"/>
            </a:pPr>
            <a:r>
              <a:rPr lang="en-US" sz="3600" dirty="0">
                <a:solidFill>
                  <a:schemeClr val="bg1"/>
                </a:solidFill>
              </a:rPr>
              <a:t>On finding the clue, the team must post a picture taken by the team members along with </a:t>
            </a:r>
            <a:r>
              <a:rPr lang="en-US" sz="3600" b="1" dirty="0">
                <a:solidFill>
                  <a:schemeClr val="bg1"/>
                </a:solidFill>
              </a:rPr>
              <a:t>The clue on the WhatsApp group created by the event coordinator.</a:t>
            </a:r>
          </a:p>
          <a:p>
            <a:pPr marL="571500" indent="-571500">
              <a:lnSpc>
                <a:spcPct val="150000"/>
              </a:lnSpc>
              <a:buFont typeface="Arial" panose="020B0604020202020204" pitchFamily="34" charset="0"/>
              <a:buChar char="•"/>
            </a:pPr>
            <a:r>
              <a:rPr lang="en-US" sz="3600" dirty="0">
                <a:solidFill>
                  <a:schemeClr val="bg1"/>
                </a:solidFill>
              </a:rPr>
              <a:t>The clues will be the same for all the groups.</a:t>
            </a:r>
          </a:p>
          <a:p>
            <a:pPr marL="571500" indent="-571500">
              <a:lnSpc>
                <a:spcPct val="150000"/>
              </a:lnSpc>
              <a:buFont typeface="Arial" panose="020B0604020202020204" pitchFamily="34" charset="0"/>
              <a:buChar char="•"/>
            </a:pPr>
            <a:r>
              <a:rPr lang="en-US" sz="3600" dirty="0">
                <a:solidFill>
                  <a:schemeClr val="bg1"/>
                </a:solidFill>
              </a:rPr>
              <a:t>The decision of the organizing committee is final.</a:t>
            </a:r>
          </a:p>
          <a:p>
            <a:r>
              <a:rPr lang="en-US" sz="3600" b="1" u="sng" dirty="0">
                <a:solidFill>
                  <a:srgbClr val="FFFF00"/>
                </a:solidFill>
              </a:rPr>
              <a:t>Entry fee:</a:t>
            </a:r>
          </a:p>
          <a:p>
            <a:r>
              <a:rPr lang="en-US" sz="3600" b="1" dirty="0">
                <a:solidFill>
                  <a:srgbClr val="FFFF00"/>
                </a:solidFill>
              </a:rPr>
              <a:t>Treasure hunt 3 to 5 members Rs.300 &amp; Individual Rs.100</a:t>
            </a:r>
          </a:p>
        </p:txBody>
      </p:sp>
      <p:pic>
        <p:nvPicPr>
          <p:cNvPr id="18" name="Picture 17">
            <a:extLst>
              <a:ext uri="{FF2B5EF4-FFF2-40B4-BE49-F238E27FC236}">
                <a16:creationId xmlns:a16="http://schemas.microsoft.com/office/drawing/2014/main" id="{A6BE8008-902E-9CA5-BA4D-76A285779F0C}"/>
              </a:ext>
            </a:extLst>
          </p:cNvPr>
          <p:cNvPicPr>
            <a:picLocks noChangeAspect="1"/>
          </p:cNvPicPr>
          <p:nvPr/>
        </p:nvPicPr>
        <p:blipFill>
          <a:blip r:embed="rId3">
            <a:extLst>
              <a:ext uri="{28A0092B-C50C-407E-A947-70E740481C1C}">
                <a14:useLocalDpi xmlns:a14="http://schemas.microsoft.com/office/drawing/2010/main" val="0"/>
              </a:ext>
            </a:extLst>
          </a:blip>
          <a:srcRect l="-840" t="35994" r="840" b="38764"/>
          <a:stretch>
            <a:fillRect/>
          </a:stretch>
        </p:blipFill>
        <p:spPr>
          <a:xfrm>
            <a:off x="15023134" y="43257"/>
            <a:ext cx="3177236" cy="801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82" name="Picture 10" descr="treasure hunts #3756595 | Clipart Library">
            <a:extLst>
              <a:ext uri="{FF2B5EF4-FFF2-40B4-BE49-F238E27FC236}">
                <a16:creationId xmlns:a16="http://schemas.microsoft.com/office/drawing/2014/main" id="{618CDFB2-1F81-5226-F0AF-5E01A5FF1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1" t="6989" r="2783" b="6989"/>
          <a:stretch>
            <a:fillRect/>
          </a:stretch>
        </p:blipFill>
        <p:spPr bwMode="auto">
          <a:xfrm>
            <a:off x="11969176" y="3851251"/>
            <a:ext cx="5554365" cy="3849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891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530</TotalTime>
  <Words>2273</Words>
  <Application>Microsoft Office PowerPoint</Application>
  <PresentationFormat>Custom</PresentationFormat>
  <Paragraphs>263</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Glacial Indifference</vt:lpstr>
      <vt:lpstr>League Spartan</vt:lpstr>
      <vt:lpstr>Glacial Indifference Bold</vt:lpstr>
      <vt:lpstr>Calibri</vt:lpstr>
      <vt:lpstr>Californian FB</vt:lpstr>
      <vt:lpstr>Aptos</vt:lpstr>
      <vt:lpstr>Cambria Math</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Academic Competitions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Black Bold Dynamic Modern Life Performance Event Organizer Presentation</dc:title>
  <dc:creator>Mallai Charan</dc:creator>
  <cp:lastModifiedBy>Harshitha Kotte</cp:lastModifiedBy>
  <cp:revision>6</cp:revision>
  <dcterms:created xsi:type="dcterms:W3CDTF">2006-08-16T00:00:00Z</dcterms:created>
  <dcterms:modified xsi:type="dcterms:W3CDTF">2026-01-31T05:46:53Z</dcterms:modified>
  <dc:identifier>DAG_nrWBpZc</dc:identifier>
</cp:coreProperties>
</file>